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2"/>
  </p:notesMasterIdLst>
  <p:handoutMasterIdLst>
    <p:handoutMasterId r:id="rId13"/>
  </p:handoutMasterIdLst>
  <p:sldIdLst>
    <p:sldId id="256" r:id="rId2"/>
    <p:sldId id="257" r:id="rId3"/>
    <p:sldId id="274" r:id="rId4"/>
    <p:sldId id="264" r:id="rId5"/>
    <p:sldId id="268" r:id="rId6"/>
    <p:sldId id="272" r:id="rId7"/>
    <p:sldId id="273" r:id="rId8"/>
    <p:sldId id="259" r:id="rId9"/>
    <p:sldId id="260" r:id="rId10"/>
    <p:sldId id="262" r:id="rId11"/>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val="0"/>
    </p:ext>
    <p:ext uri="{D31A062A-798A-4329-ABDD-BBA856620510}">
      <p14:defaultImageDpi xmlns="" xmlns:p14="http://schemas.microsoft.com/office/powerpoint/2010/main" val="32767"/>
    </p:ext>
    <p:ext uri="{FD5EFAAD-0ECE-453E-9831-46B23BE46B34}">
      <p15:chartTrackingRefBased xmlns=""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horzBarState="maximized">
    <p:restoredLeft sz="15000" autoAdjust="0"/>
    <p:restoredTop sz="94660"/>
  </p:normalViewPr>
  <p:slideViewPr>
    <p:cSldViewPr snapToGrid="0">
      <p:cViewPr>
        <p:scale>
          <a:sx n="60" d="100"/>
          <a:sy n="60" d="100"/>
        </p:scale>
        <p:origin x="-192" y="-42"/>
      </p:cViewPr>
      <p:guideLst>
        <p:guide orient="horz" pos="2160"/>
        <p:guide pos="3840"/>
      </p:guideLst>
    </p:cSldViewPr>
  </p:slideViewPr>
  <p:notesTextViewPr>
    <p:cViewPr>
      <p:scale>
        <a:sx n="1" d="1"/>
        <a:sy n="1" d="1"/>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9065C179-43EF-4AEE-A200-A3E98A3B2D4D}" type="datetimeFigureOut">
              <a:rPr lang="en-US" smtClean="0"/>
              <a:pPr/>
              <a:t>11/16/2021</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7F046970-F596-46D3-8C9D-2E82C962F862}" type="slidenum">
              <a:rPr lang="en-US" smtClean="0"/>
              <a:pPr/>
              <a:t>‹#›</a:t>
            </a:fld>
            <a:endParaRPr 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3F6A41E-9BA2-488C-8040-1F3FFCA6CD18}" type="datetimeFigureOut">
              <a:rPr kumimoji="1" lang="ja-JP" altLang="en-US" smtClean="0"/>
              <a:pPr/>
              <a:t>2021/11/16</a:t>
            </a:fld>
            <a:endParaRPr kumimoji="1" lang="ja-JP" altLang="en-US"/>
          </a:p>
        </p:txBody>
      </p:sp>
      <p:sp>
        <p:nvSpPr>
          <p:cNvPr id="4" name="スライド イメージ プレースホルダー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1AF2151-EBBB-4A1F-9784-EF925A9F3EDE}" type="slidenum">
              <a:rPr kumimoji="1" lang="ja-JP" altLang="en-US" smtClean="0"/>
              <a:pPr/>
              <a:t>‹#›</a:t>
            </a:fld>
            <a:endParaRPr kumimoji="1" lang="ja-JP" altLang="en-US"/>
          </a:p>
        </p:txBody>
      </p:sp>
    </p:spTree>
    <p:extLst>
      <p:ext uri="{BB962C8B-B14F-4D97-AF65-F5344CB8AC3E}">
        <p14:creationId xmlns="" xmlns:p14="http://schemas.microsoft.com/office/powerpoint/2010/main" val="1941155847"/>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AF2151-EBBB-4A1F-9784-EF925A9F3EDE}" type="slidenum">
              <a:rPr kumimoji="1" lang="ja-JP" altLang="en-US" smtClean="0"/>
              <a:pPr/>
              <a:t>1</a:t>
            </a:fld>
            <a:endParaRPr kumimoji="1" lang="ja-JP"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F4F70114-D9DA-4358-BB07-B18A8FD07FE3}"/>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 xmlns:a16="http://schemas.microsoft.com/office/drawing/2014/main" id="{21411750-82D4-471B-A674-666CB400567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 xmlns:a16="http://schemas.microsoft.com/office/drawing/2014/main" id="{711CDCE7-E20C-4BB9-8964-E68B50793360}"/>
              </a:ext>
            </a:extLst>
          </p:cNvPr>
          <p:cNvSpPr>
            <a:spLocks noGrp="1"/>
          </p:cNvSpPr>
          <p:nvPr>
            <p:ph type="dt" sz="half" idx="10"/>
          </p:nvPr>
        </p:nvSpPr>
        <p:spPr/>
        <p:txBody>
          <a:bodyPr/>
          <a:lstStyle/>
          <a:p>
            <a:fld id="{4147409E-59B4-45C4-98D7-276ABAA90468}" type="datetime1">
              <a:rPr kumimoji="1" lang="ja-JP" altLang="en-US" smtClean="0"/>
              <a:pPr/>
              <a:t>2021/11/16</a:t>
            </a:fld>
            <a:endParaRPr kumimoji="1" lang="ja-JP" altLang="en-US"/>
          </a:p>
        </p:txBody>
      </p:sp>
      <p:sp>
        <p:nvSpPr>
          <p:cNvPr id="5" name="フッター プレースホルダー 4">
            <a:extLst>
              <a:ext uri="{FF2B5EF4-FFF2-40B4-BE49-F238E27FC236}">
                <a16:creationId xmlns="" xmlns:a16="http://schemas.microsoft.com/office/drawing/2014/main" id="{5F30B591-3024-47BB-A644-896EA781A8B4}"/>
              </a:ext>
            </a:extLst>
          </p:cNvPr>
          <p:cNvSpPr>
            <a:spLocks noGrp="1"/>
          </p:cNvSpPr>
          <p:nvPr>
            <p:ph type="ftr" sz="quarter" idx="11"/>
          </p:nvPr>
        </p:nvSpPr>
        <p:spPr/>
        <p:txBody>
          <a:bodyPr/>
          <a:lstStyle/>
          <a:p>
            <a:r>
              <a:rPr kumimoji="1" lang="en-US" altLang="ja-JP"/>
              <a:t>The 5th Internationa Conference on Climate Change, Sebelas Maret University, Indonesia, 24-25 September 2020</a:t>
            </a:r>
            <a:endParaRPr kumimoji="1" lang="ja-JP" altLang="en-US"/>
          </a:p>
        </p:txBody>
      </p:sp>
      <p:sp>
        <p:nvSpPr>
          <p:cNvPr id="6" name="スライド番号プレースホルダー 5">
            <a:extLst>
              <a:ext uri="{FF2B5EF4-FFF2-40B4-BE49-F238E27FC236}">
                <a16:creationId xmlns="" xmlns:a16="http://schemas.microsoft.com/office/drawing/2014/main" id="{3F21B561-DBDF-42EB-AD57-659EB058C3B9}"/>
              </a:ext>
            </a:extLst>
          </p:cNvPr>
          <p:cNvSpPr>
            <a:spLocks noGrp="1"/>
          </p:cNvSpPr>
          <p:nvPr>
            <p:ph type="sldNum" sz="quarter" idx="12"/>
          </p:nvPr>
        </p:nvSpPr>
        <p:spPr/>
        <p:txBody>
          <a:bodyPr/>
          <a:lstStyle/>
          <a:p>
            <a:fld id="{958EAFE7-E02C-438B-B0B9-9FF4C705718C}" type="slidenum">
              <a:rPr kumimoji="1" lang="ja-JP" altLang="en-US" smtClean="0"/>
              <a:pPr/>
              <a:t>‹#›</a:t>
            </a:fld>
            <a:endParaRPr kumimoji="1" lang="ja-JP" altLang="en-US"/>
          </a:p>
        </p:txBody>
      </p:sp>
    </p:spTree>
    <p:extLst>
      <p:ext uri="{BB962C8B-B14F-4D97-AF65-F5344CB8AC3E}">
        <p14:creationId xmlns="" xmlns:p14="http://schemas.microsoft.com/office/powerpoint/2010/main" val="77522102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9BDF19C-F877-44E0-9FB5-F1BB14C90EC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 xmlns:a16="http://schemas.microsoft.com/office/drawing/2014/main" id="{DDF96BB2-C409-4596-AA53-FF85585D8C82}"/>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 xmlns:a16="http://schemas.microsoft.com/office/drawing/2014/main" id="{CE1D2221-69E5-4360-AAFD-F71E43BC5E4B}"/>
              </a:ext>
            </a:extLst>
          </p:cNvPr>
          <p:cNvSpPr>
            <a:spLocks noGrp="1"/>
          </p:cNvSpPr>
          <p:nvPr>
            <p:ph type="dt" sz="half" idx="10"/>
          </p:nvPr>
        </p:nvSpPr>
        <p:spPr/>
        <p:txBody>
          <a:bodyPr/>
          <a:lstStyle/>
          <a:p>
            <a:fld id="{F88CAC73-5D5F-46A2-9CAF-E9BC57A1C215}" type="datetime1">
              <a:rPr kumimoji="1" lang="ja-JP" altLang="en-US" smtClean="0"/>
              <a:pPr/>
              <a:t>2021/11/16</a:t>
            </a:fld>
            <a:endParaRPr kumimoji="1" lang="ja-JP" altLang="en-US"/>
          </a:p>
        </p:txBody>
      </p:sp>
      <p:sp>
        <p:nvSpPr>
          <p:cNvPr id="5" name="フッター プレースホルダー 4">
            <a:extLst>
              <a:ext uri="{FF2B5EF4-FFF2-40B4-BE49-F238E27FC236}">
                <a16:creationId xmlns="" xmlns:a16="http://schemas.microsoft.com/office/drawing/2014/main" id="{45309B9E-FCE9-4FE0-B680-3CDCEBB5B2C7}"/>
              </a:ext>
            </a:extLst>
          </p:cNvPr>
          <p:cNvSpPr>
            <a:spLocks noGrp="1"/>
          </p:cNvSpPr>
          <p:nvPr>
            <p:ph type="ftr" sz="quarter" idx="11"/>
          </p:nvPr>
        </p:nvSpPr>
        <p:spPr/>
        <p:txBody>
          <a:bodyPr/>
          <a:lstStyle/>
          <a:p>
            <a:r>
              <a:rPr kumimoji="1" lang="en-US" altLang="ja-JP"/>
              <a:t>The 5th Internationa Conference on Climate Change, Sebelas Maret University, Indonesia, 24-25 September 2020</a:t>
            </a:r>
            <a:endParaRPr kumimoji="1" lang="ja-JP" altLang="en-US"/>
          </a:p>
        </p:txBody>
      </p:sp>
      <p:sp>
        <p:nvSpPr>
          <p:cNvPr id="6" name="スライド番号プレースホルダー 5">
            <a:extLst>
              <a:ext uri="{FF2B5EF4-FFF2-40B4-BE49-F238E27FC236}">
                <a16:creationId xmlns="" xmlns:a16="http://schemas.microsoft.com/office/drawing/2014/main" id="{FABCC0F8-CC22-49E6-A4E9-5185BC50616D}"/>
              </a:ext>
            </a:extLst>
          </p:cNvPr>
          <p:cNvSpPr>
            <a:spLocks noGrp="1"/>
          </p:cNvSpPr>
          <p:nvPr>
            <p:ph type="sldNum" sz="quarter" idx="12"/>
          </p:nvPr>
        </p:nvSpPr>
        <p:spPr/>
        <p:txBody>
          <a:bodyPr/>
          <a:lstStyle/>
          <a:p>
            <a:fld id="{958EAFE7-E02C-438B-B0B9-9FF4C705718C}" type="slidenum">
              <a:rPr kumimoji="1" lang="ja-JP" altLang="en-US" smtClean="0"/>
              <a:pPr/>
              <a:t>‹#›</a:t>
            </a:fld>
            <a:endParaRPr kumimoji="1" lang="ja-JP" altLang="en-US"/>
          </a:p>
        </p:txBody>
      </p:sp>
    </p:spTree>
    <p:extLst>
      <p:ext uri="{BB962C8B-B14F-4D97-AF65-F5344CB8AC3E}">
        <p14:creationId xmlns="" xmlns:p14="http://schemas.microsoft.com/office/powerpoint/2010/main" val="264883928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 xmlns:a16="http://schemas.microsoft.com/office/drawing/2014/main" id="{8F5214B0-5F23-447D-81A4-F673EF2E44DF}"/>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 xmlns:a16="http://schemas.microsoft.com/office/drawing/2014/main" id="{C2DACFF8-EE8E-4261-BF9D-35EB78D540D1}"/>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 xmlns:a16="http://schemas.microsoft.com/office/drawing/2014/main" id="{8223F404-4C70-4380-97C3-B5872D755697}"/>
              </a:ext>
            </a:extLst>
          </p:cNvPr>
          <p:cNvSpPr>
            <a:spLocks noGrp="1"/>
          </p:cNvSpPr>
          <p:nvPr>
            <p:ph type="dt" sz="half" idx="10"/>
          </p:nvPr>
        </p:nvSpPr>
        <p:spPr/>
        <p:txBody>
          <a:bodyPr/>
          <a:lstStyle/>
          <a:p>
            <a:fld id="{6223A606-E1DC-476B-B539-E6BDB35A0199}" type="datetime1">
              <a:rPr kumimoji="1" lang="ja-JP" altLang="en-US" smtClean="0"/>
              <a:pPr/>
              <a:t>2021/11/16</a:t>
            </a:fld>
            <a:endParaRPr kumimoji="1" lang="ja-JP" altLang="en-US"/>
          </a:p>
        </p:txBody>
      </p:sp>
      <p:sp>
        <p:nvSpPr>
          <p:cNvPr id="5" name="フッター プレースホルダー 4">
            <a:extLst>
              <a:ext uri="{FF2B5EF4-FFF2-40B4-BE49-F238E27FC236}">
                <a16:creationId xmlns="" xmlns:a16="http://schemas.microsoft.com/office/drawing/2014/main" id="{D5CC9EEA-6D3E-4F82-BF41-35D612AB38A2}"/>
              </a:ext>
            </a:extLst>
          </p:cNvPr>
          <p:cNvSpPr>
            <a:spLocks noGrp="1"/>
          </p:cNvSpPr>
          <p:nvPr>
            <p:ph type="ftr" sz="quarter" idx="11"/>
          </p:nvPr>
        </p:nvSpPr>
        <p:spPr/>
        <p:txBody>
          <a:bodyPr/>
          <a:lstStyle/>
          <a:p>
            <a:r>
              <a:rPr kumimoji="1" lang="en-US" altLang="ja-JP"/>
              <a:t>The 5th Internationa Conference on Climate Change, Sebelas Maret University, Indonesia, 24-25 September 2020</a:t>
            </a:r>
            <a:endParaRPr kumimoji="1" lang="ja-JP" altLang="en-US"/>
          </a:p>
        </p:txBody>
      </p:sp>
      <p:sp>
        <p:nvSpPr>
          <p:cNvPr id="6" name="スライド番号プレースホルダー 5">
            <a:extLst>
              <a:ext uri="{FF2B5EF4-FFF2-40B4-BE49-F238E27FC236}">
                <a16:creationId xmlns="" xmlns:a16="http://schemas.microsoft.com/office/drawing/2014/main" id="{2AF79B05-75AD-4539-A474-E805A193C35D}"/>
              </a:ext>
            </a:extLst>
          </p:cNvPr>
          <p:cNvSpPr>
            <a:spLocks noGrp="1"/>
          </p:cNvSpPr>
          <p:nvPr>
            <p:ph type="sldNum" sz="quarter" idx="12"/>
          </p:nvPr>
        </p:nvSpPr>
        <p:spPr/>
        <p:txBody>
          <a:bodyPr/>
          <a:lstStyle/>
          <a:p>
            <a:fld id="{958EAFE7-E02C-438B-B0B9-9FF4C705718C}" type="slidenum">
              <a:rPr kumimoji="1" lang="ja-JP" altLang="en-US" smtClean="0"/>
              <a:pPr/>
              <a:t>‹#›</a:t>
            </a:fld>
            <a:endParaRPr kumimoji="1" lang="ja-JP" altLang="en-US"/>
          </a:p>
        </p:txBody>
      </p:sp>
    </p:spTree>
    <p:extLst>
      <p:ext uri="{BB962C8B-B14F-4D97-AF65-F5344CB8AC3E}">
        <p14:creationId xmlns="" xmlns:p14="http://schemas.microsoft.com/office/powerpoint/2010/main" val="19894976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26D34E2B-562E-4924-AA1B-BE68BC5FA8F0}"/>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 xmlns:a16="http://schemas.microsoft.com/office/drawing/2014/main" id="{1CC28CA5-E785-486E-94A8-744F24F96484}"/>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 xmlns:a16="http://schemas.microsoft.com/office/drawing/2014/main" id="{EBCA9064-F614-4526-A77E-26FB21CB5AF9}"/>
              </a:ext>
            </a:extLst>
          </p:cNvPr>
          <p:cNvSpPr>
            <a:spLocks noGrp="1"/>
          </p:cNvSpPr>
          <p:nvPr>
            <p:ph type="dt" sz="half" idx="10"/>
          </p:nvPr>
        </p:nvSpPr>
        <p:spPr/>
        <p:txBody>
          <a:bodyPr/>
          <a:lstStyle/>
          <a:p>
            <a:fld id="{ED0555A8-0002-49E3-BA65-3982514A93D3}" type="datetime1">
              <a:rPr kumimoji="1" lang="ja-JP" altLang="en-US" smtClean="0"/>
              <a:pPr/>
              <a:t>2021/11/16</a:t>
            </a:fld>
            <a:endParaRPr kumimoji="1" lang="ja-JP" altLang="en-US"/>
          </a:p>
        </p:txBody>
      </p:sp>
      <p:sp>
        <p:nvSpPr>
          <p:cNvPr id="5" name="フッター プレースホルダー 4">
            <a:extLst>
              <a:ext uri="{FF2B5EF4-FFF2-40B4-BE49-F238E27FC236}">
                <a16:creationId xmlns="" xmlns:a16="http://schemas.microsoft.com/office/drawing/2014/main" id="{7138459B-09B8-458C-83D0-9D8CA773BD24}"/>
              </a:ext>
            </a:extLst>
          </p:cNvPr>
          <p:cNvSpPr>
            <a:spLocks noGrp="1"/>
          </p:cNvSpPr>
          <p:nvPr>
            <p:ph type="ftr" sz="quarter" idx="11"/>
          </p:nvPr>
        </p:nvSpPr>
        <p:spPr/>
        <p:txBody>
          <a:bodyPr/>
          <a:lstStyle/>
          <a:p>
            <a:r>
              <a:rPr kumimoji="1" lang="en-US" altLang="ja-JP"/>
              <a:t>The 5th Internationa Conference on Climate Change, Sebelas Maret University, Indonesia, 24-25 September 2020</a:t>
            </a:r>
            <a:endParaRPr kumimoji="1" lang="ja-JP" altLang="en-US"/>
          </a:p>
        </p:txBody>
      </p:sp>
      <p:sp>
        <p:nvSpPr>
          <p:cNvPr id="6" name="スライド番号プレースホルダー 5">
            <a:extLst>
              <a:ext uri="{FF2B5EF4-FFF2-40B4-BE49-F238E27FC236}">
                <a16:creationId xmlns="" xmlns:a16="http://schemas.microsoft.com/office/drawing/2014/main" id="{38AFDD8B-AC29-45AA-8FBD-653FD5CB381C}"/>
              </a:ext>
            </a:extLst>
          </p:cNvPr>
          <p:cNvSpPr>
            <a:spLocks noGrp="1"/>
          </p:cNvSpPr>
          <p:nvPr>
            <p:ph type="sldNum" sz="quarter" idx="12"/>
          </p:nvPr>
        </p:nvSpPr>
        <p:spPr/>
        <p:txBody>
          <a:bodyPr/>
          <a:lstStyle/>
          <a:p>
            <a:fld id="{958EAFE7-E02C-438B-B0B9-9FF4C705718C}" type="slidenum">
              <a:rPr kumimoji="1" lang="ja-JP" altLang="en-US" smtClean="0"/>
              <a:pPr/>
              <a:t>‹#›</a:t>
            </a:fld>
            <a:endParaRPr kumimoji="1" lang="ja-JP" altLang="en-US"/>
          </a:p>
        </p:txBody>
      </p:sp>
    </p:spTree>
    <p:extLst>
      <p:ext uri="{BB962C8B-B14F-4D97-AF65-F5344CB8AC3E}">
        <p14:creationId xmlns="" xmlns:p14="http://schemas.microsoft.com/office/powerpoint/2010/main" val="12565199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433D71A5-FEB7-409F-B99A-F8097F514F1A}"/>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 xmlns:a16="http://schemas.microsoft.com/office/drawing/2014/main" id="{60062F8D-8E8E-4ACB-951E-3C8AFA1E6136}"/>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 xmlns:a16="http://schemas.microsoft.com/office/drawing/2014/main" id="{15D78547-E040-4442-BBCE-932B74481781}"/>
              </a:ext>
            </a:extLst>
          </p:cNvPr>
          <p:cNvSpPr>
            <a:spLocks noGrp="1"/>
          </p:cNvSpPr>
          <p:nvPr>
            <p:ph type="dt" sz="half" idx="10"/>
          </p:nvPr>
        </p:nvSpPr>
        <p:spPr/>
        <p:txBody>
          <a:bodyPr/>
          <a:lstStyle/>
          <a:p>
            <a:fld id="{02C3896F-559D-4CB1-AEDC-15238D806E58}" type="datetime1">
              <a:rPr kumimoji="1" lang="ja-JP" altLang="en-US" smtClean="0"/>
              <a:pPr/>
              <a:t>2021/11/16</a:t>
            </a:fld>
            <a:endParaRPr kumimoji="1" lang="ja-JP" altLang="en-US"/>
          </a:p>
        </p:txBody>
      </p:sp>
      <p:sp>
        <p:nvSpPr>
          <p:cNvPr id="5" name="フッター プレースホルダー 4">
            <a:extLst>
              <a:ext uri="{FF2B5EF4-FFF2-40B4-BE49-F238E27FC236}">
                <a16:creationId xmlns="" xmlns:a16="http://schemas.microsoft.com/office/drawing/2014/main" id="{B6B90EA5-CA28-4625-96AD-0EE5E6055675}"/>
              </a:ext>
            </a:extLst>
          </p:cNvPr>
          <p:cNvSpPr>
            <a:spLocks noGrp="1"/>
          </p:cNvSpPr>
          <p:nvPr>
            <p:ph type="ftr" sz="quarter" idx="11"/>
          </p:nvPr>
        </p:nvSpPr>
        <p:spPr/>
        <p:txBody>
          <a:bodyPr/>
          <a:lstStyle/>
          <a:p>
            <a:r>
              <a:rPr kumimoji="1" lang="en-US" altLang="ja-JP"/>
              <a:t>The 5th Internationa Conference on Climate Change, Sebelas Maret University, Indonesia, 24-25 September 2020</a:t>
            </a:r>
            <a:endParaRPr kumimoji="1" lang="ja-JP" altLang="en-US"/>
          </a:p>
        </p:txBody>
      </p:sp>
      <p:sp>
        <p:nvSpPr>
          <p:cNvPr id="6" name="スライド番号プレースホルダー 5">
            <a:extLst>
              <a:ext uri="{FF2B5EF4-FFF2-40B4-BE49-F238E27FC236}">
                <a16:creationId xmlns="" xmlns:a16="http://schemas.microsoft.com/office/drawing/2014/main" id="{2D0304A6-EC7A-4398-8C0C-21D948A9FA2F}"/>
              </a:ext>
            </a:extLst>
          </p:cNvPr>
          <p:cNvSpPr>
            <a:spLocks noGrp="1"/>
          </p:cNvSpPr>
          <p:nvPr>
            <p:ph type="sldNum" sz="quarter" idx="12"/>
          </p:nvPr>
        </p:nvSpPr>
        <p:spPr/>
        <p:txBody>
          <a:bodyPr/>
          <a:lstStyle/>
          <a:p>
            <a:fld id="{958EAFE7-E02C-438B-B0B9-9FF4C705718C}" type="slidenum">
              <a:rPr kumimoji="1" lang="ja-JP" altLang="en-US" smtClean="0"/>
              <a:pPr/>
              <a:t>‹#›</a:t>
            </a:fld>
            <a:endParaRPr kumimoji="1" lang="ja-JP" altLang="en-US"/>
          </a:p>
        </p:txBody>
      </p:sp>
    </p:spTree>
    <p:extLst>
      <p:ext uri="{BB962C8B-B14F-4D97-AF65-F5344CB8AC3E}">
        <p14:creationId xmlns="" xmlns:p14="http://schemas.microsoft.com/office/powerpoint/2010/main" val="34431145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4209EFBC-5848-47CD-985B-E9389098C646}"/>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 xmlns:a16="http://schemas.microsoft.com/office/drawing/2014/main" id="{6577CE60-C752-44F9-B582-6CDEC52B6366}"/>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 xmlns:a16="http://schemas.microsoft.com/office/drawing/2014/main" id="{538D899D-AA10-4FE0-AC2A-89B46F33446B}"/>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 xmlns:a16="http://schemas.microsoft.com/office/drawing/2014/main" id="{8B83A0E4-25C1-46C5-9DE2-C3595DD0E9BA}"/>
              </a:ext>
            </a:extLst>
          </p:cNvPr>
          <p:cNvSpPr>
            <a:spLocks noGrp="1"/>
          </p:cNvSpPr>
          <p:nvPr>
            <p:ph type="dt" sz="half" idx="10"/>
          </p:nvPr>
        </p:nvSpPr>
        <p:spPr/>
        <p:txBody>
          <a:bodyPr/>
          <a:lstStyle/>
          <a:p>
            <a:fld id="{FEAE95B6-FF53-4812-9178-30CA9017EE21}" type="datetime1">
              <a:rPr kumimoji="1" lang="ja-JP" altLang="en-US" smtClean="0"/>
              <a:pPr/>
              <a:t>2021/11/16</a:t>
            </a:fld>
            <a:endParaRPr kumimoji="1" lang="ja-JP" altLang="en-US"/>
          </a:p>
        </p:txBody>
      </p:sp>
      <p:sp>
        <p:nvSpPr>
          <p:cNvPr id="6" name="フッター プレースホルダー 5">
            <a:extLst>
              <a:ext uri="{FF2B5EF4-FFF2-40B4-BE49-F238E27FC236}">
                <a16:creationId xmlns="" xmlns:a16="http://schemas.microsoft.com/office/drawing/2014/main" id="{1B284D0C-E874-4B3F-8911-2D7155E725C5}"/>
              </a:ext>
            </a:extLst>
          </p:cNvPr>
          <p:cNvSpPr>
            <a:spLocks noGrp="1"/>
          </p:cNvSpPr>
          <p:nvPr>
            <p:ph type="ftr" sz="quarter" idx="11"/>
          </p:nvPr>
        </p:nvSpPr>
        <p:spPr/>
        <p:txBody>
          <a:bodyPr/>
          <a:lstStyle/>
          <a:p>
            <a:r>
              <a:rPr kumimoji="1" lang="en-US" altLang="ja-JP"/>
              <a:t>The 5th Internationa Conference on Climate Change, Sebelas Maret University, Indonesia, 24-25 September 2020</a:t>
            </a:r>
            <a:endParaRPr kumimoji="1" lang="ja-JP" altLang="en-US"/>
          </a:p>
        </p:txBody>
      </p:sp>
      <p:sp>
        <p:nvSpPr>
          <p:cNvPr id="7" name="スライド番号プレースホルダー 6">
            <a:extLst>
              <a:ext uri="{FF2B5EF4-FFF2-40B4-BE49-F238E27FC236}">
                <a16:creationId xmlns="" xmlns:a16="http://schemas.microsoft.com/office/drawing/2014/main" id="{D3C16290-60BA-49F1-AF75-0FF2A4FFBE37}"/>
              </a:ext>
            </a:extLst>
          </p:cNvPr>
          <p:cNvSpPr>
            <a:spLocks noGrp="1"/>
          </p:cNvSpPr>
          <p:nvPr>
            <p:ph type="sldNum" sz="quarter" idx="12"/>
          </p:nvPr>
        </p:nvSpPr>
        <p:spPr/>
        <p:txBody>
          <a:bodyPr/>
          <a:lstStyle/>
          <a:p>
            <a:fld id="{958EAFE7-E02C-438B-B0B9-9FF4C705718C}" type="slidenum">
              <a:rPr kumimoji="1" lang="ja-JP" altLang="en-US" smtClean="0"/>
              <a:pPr/>
              <a:t>‹#›</a:t>
            </a:fld>
            <a:endParaRPr kumimoji="1" lang="ja-JP" altLang="en-US"/>
          </a:p>
        </p:txBody>
      </p:sp>
    </p:spTree>
    <p:extLst>
      <p:ext uri="{BB962C8B-B14F-4D97-AF65-F5344CB8AC3E}">
        <p14:creationId xmlns="" xmlns:p14="http://schemas.microsoft.com/office/powerpoint/2010/main" val="10391668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1D528298-1A21-4442-B56E-3F5144A3320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 xmlns:a16="http://schemas.microsoft.com/office/drawing/2014/main" id="{70C52016-67CC-48CA-A49B-49D28981A3A2}"/>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 xmlns:a16="http://schemas.microsoft.com/office/drawing/2014/main" id="{DD90FE23-D189-471C-9419-B620DD070F08}"/>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 xmlns:a16="http://schemas.microsoft.com/office/drawing/2014/main" id="{FA5BD6FA-9419-4596-AAAF-2EC7CB5918E2}"/>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 xmlns:a16="http://schemas.microsoft.com/office/drawing/2014/main" id="{03B9C199-F85D-4B1F-87DC-D2062F4BF511}"/>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 xmlns:a16="http://schemas.microsoft.com/office/drawing/2014/main" id="{89616A75-6303-43F5-8E23-66D258598D97}"/>
              </a:ext>
            </a:extLst>
          </p:cNvPr>
          <p:cNvSpPr>
            <a:spLocks noGrp="1"/>
          </p:cNvSpPr>
          <p:nvPr>
            <p:ph type="dt" sz="half" idx="10"/>
          </p:nvPr>
        </p:nvSpPr>
        <p:spPr/>
        <p:txBody>
          <a:bodyPr/>
          <a:lstStyle/>
          <a:p>
            <a:fld id="{0A952913-AFD8-4AAB-9A34-56BE07D2A22F}" type="datetime1">
              <a:rPr kumimoji="1" lang="ja-JP" altLang="en-US" smtClean="0"/>
              <a:pPr/>
              <a:t>2021/11/16</a:t>
            </a:fld>
            <a:endParaRPr kumimoji="1" lang="ja-JP" altLang="en-US"/>
          </a:p>
        </p:txBody>
      </p:sp>
      <p:sp>
        <p:nvSpPr>
          <p:cNvPr id="8" name="フッター プレースホルダー 7">
            <a:extLst>
              <a:ext uri="{FF2B5EF4-FFF2-40B4-BE49-F238E27FC236}">
                <a16:creationId xmlns="" xmlns:a16="http://schemas.microsoft.com/office/drawing/2014/main" id="{F81C6406-9491-4B2B-AE1B-4DE3AD599B10}"/>
              </a:ext>
            </a:extLst>
          </p:cNvPr>
          <p:cNvSpPr>
            <a:spLocks noGrp="1"/>
          </p:cNvSpPr>
          <p:nvPr>
            <p:ph type="ftr" sz="quarter" idx="11"/>
          </p:nvPr>
        </p:nvSpPr>
        <p:spPr/>
        <p:txBody>
          <a:bodyPr/>
          <a:lstStyle/>
          <a:p>
            <a:r>
              <a:rPr kumimoji="1" lang="en-US" altLang="ja-JP"/>
              <a:t>The 5th Internationa Conference on Climate Change, Sebelas Maret University, Indonesia, 24-25 September 2020</a:t>
            </a:r>
            <a:endParaRPr kumimoji="1" lang="ja-JP" altLang="en-US"/>
          </a:p>
        </p:txBody>
      </p:sp>
      <p:sp>
        <p:nvSpPr>
          <p:cNvPr id="9" name="スライド番号プレースホルダー 8">
            <a:extLst>
              <a:ext uri="{FF2B5EF4-FFF2-40B4-BE49-F238E27FC236}">
                <a16:creationId xmlns="" xmlns:a16="http://schemas.microsoft.com/office/drawing/2014/main" id="{F60BBD66-0FE2-4E82-8A48-AAE5AD44C937}"/>
              </a:ext>
            </a:extLst>
          </p:cNvPr>
          <p:cNvSpPr>
            <a:spLocks noGrp="1"/>
          </p:cNvSpPr>
          <p:nvPr>
            <p:ph type="sldNum" sz="quarter" idx="12"/>
          </p:nvPr>
        </p:nvSpPr>
        <p:spPr/>
        <p:txBody>
          <a:bodyPr/>
          <a:lstStyle/>
          <a:p>
            <a:fld id="{958EAFE7-E02C-438B-B0B9-9FF4C705718C}" type="slidenum">
              <a:rPr kumimoji="1" lang="ja-JP" altLang="en-US" smtClean="0"/>
              <a:pPr/>
              <a:t>‹#›</a:t>
            </a:fld>
            <a:endParaRPr kumimoji="1" lang="ja-JP" altLang="en-US"/>
          </a:p>
        </p:txBody>
      </p:sp>
    </p:spTree>
    <p:extLst>
      <p:ext uri="{BB962C8B-B14F-4D97-AF65-F5344CB8AC3E}">
        <p14:creationId xmlns="" xmlns:p14="http://schemas.microsoft.com/office/powerpoint/2010/main" val="352818275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2949688C-9081-4F94-95EC-560D1934FDA5}"/>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 xmlns:a16="http://schemas.microsoft.com/office/drawing/2014/main" id="{1045BBBF-8ABE-41A3-A2F0-5E21A8C13D94}"/>
              </a:ext>
            </a:extLst>
          </p:cNvPr>
          <p:cNvSpPr>
            <a:spLocks noGrp="1"/>
          </p:cNvSpPr>
          <p:nvPr>
            <p:ph type="dt" sz="half" idx="10"/>
          </p:nvPr>
        </p:nvSpPr>
        <p:spPr/>
        <p:txBody>
          <a:bodyPr/>
          <a:lstStyle/>
          <a:p>
            <a:fld id="{B6F8C907-1755-4727-85D4-A4F495C2DCF0}" type="datetime1">
              <a:rPr kumimoji="1" lang="ja-JP" altLang="en-US" smtClean="0"/>
              <a:pPr/>
              <a:t>2021/11/16</a:t>
            </a:fld>
            <a:endParaRPr kumimoji="1" lang="ja-JP" altLang="en-US"/>
          </a:p>
        </p:txBody>
      </p:sp>
      <p:sp>
        <p:nvSpPr>
          <p:cNvPr id="4" name="フッター プレースホルダー 3">
            <a:extLst>
              <a:ext uri="{FF2B5EF4-FFF2-40B4-BE49-F238E27FC236}">
                <a16:creationId xmlns="" xmlns:a16="http://schemas.microsoft.com/office/drawing/2014/main" id="{3AAA97A4-C1E7-4B74-883B-45E6DFE510C6}"/>
              </a:ext>
            </a:extLst>
          </p:cNvPr>
          <p:cNvSpPr>
            <a:spLocks noGrp="1"/>
          </p:cNvSpPr>
          <p:nvPr>
            <p:ph type="ftr" sz="quarter" idx="11"/>
          </p:nvPr>
        </p:nvSpPr>
        <p:spPr/>
        <p:txBody>
          <a:bodyPr/>
          <a:lstStyle/>
          <a:p>
            <a:r>
              <a:rPr kumimoji="1" lang="en-US" altLang="ja-JP"/>
              <a:t>The 5th Internationa Conference on Climate Change, Sebelas Maret University, Indonesia, 24-25 September 2020</a:t>
            </a:r>
            <a:endParaRPr kumimoji="1" lang="ja-JP" altLang="en-US"/>
          </a:p>
        </p:txBody>
      </p:sp>
      <p:sp>
        <p:nvSpPr>
          <p:cNvPr id="5" name="スライド番号プレースホルダー 4">
            <a:extLst>
              <a:ext uri="{FF2B5EF4-FFF2-40B4-BE49-F238E27FC236}">
                <a16:creationId xmlns="" xmlns:a16="http://schemas.microsoft.com/office/drawing/2014/main" id="{F9E6ECD7-BAB7-4FE2-9139-299DC13D6269}"/>
              </a:ext>
            </a:extLst>
          </p:cNvPr>
          <p:cNvSpPr>
            <a:spLocks noGrp="1"/>
          </p:cNvSpPr>
          <p:nvPr>
            <p:ph type="sldNum" sz="quarter" idx="12"/>
          </p:nvPr>
        </p:nvSpPr>
        <p:spPr/>
        <p:txBody>
          <a:bodyPr/>
          <a:lstStyle/>
          <a:p>
            <a:fld id="{958EAFE7-E02C-438B-B0B9-9FF4C705718C}" type="slidenum">
              <a:rPr kumimoji="1" lang="ja-JP" altLang="en-US" smtClean="0"/>
              <a:pPr/>
              <a:t>‹#›</a:t>
            </a:fld>
            <a:endParaRPr kumimoji="1" lang="ja-JP" altLang="en-US"/>
          </a:p>
        </p:txBody>
      </p:sp>
    </p:spTree>
    <p:extLst>
      <p:ext uri="{BB962C8B-B14F-4D97-AF65-F5344CB8AC3E}">
        <p14:creationId xmlns="" xmlns:p14="http://schemas.microsoft.com/office/powerpoint/2010/main" val="572019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 xmlns:a16="http://schemas.microsoft.com/office/drawing/2014/main" id="{AFB20892-ADE2-4E34-9AE3-15E52EB2A825}"/>
              </a:ext>
            </a:extLst>
          </p:cNvPr>
          <p:cNvSpPr>
            <a:spLocks noGrp="1"/>
          </p:cNvSpPr>
          <p:nvPr>
            <p:ph type="dt" sz="half" idx="10"/>
          </p:nvPr>
        </p:nvSpPr>
        <p:spPr/>
        <p:txBody>
          <a:bodyPr/>
          <a:lstStyle/>
          <a:p>
            <a:fld id="{18FEC460-E040-459D-94A9-EB52D8FC703B}" type="datetime1">
              <a:rPr kumimoji="1" lang="ja-JP" altLang="en-US" smtClean="0"/>
              <a:pPr/>
              <a:t>2021/11/16</a:t>
            </a:fld>
            <a:endParaRPr kumimoji="1" lang="ja-JP" altLang="en-US"/>
          </a:p>
        </p:txBody>
      </p:sp>
      <p:sp>
        <p:nvSpPr>
          <p:cNvPr id="3" name="フッター プレースホルダー 2">
            <a:extLst>
              <a:ext uri="{FF2B5EF4-FFF2-40B4-BE49-F238E27FC236}">
                <a16:creationId xmlns="" xmlns:a16="http://schemas.microsoft.com/office/drawing/2014/main" id="{718D7EB9-CF3D-4709-AA32-63B2EDE8D194}"/>
              </a:ext>
            </a:extLst>
          </p:cNvPr>
          <p:cNvSpPr>
            <a:spLocks noGrp="1"/>
          </p:cNvSpPr>
          <p:nvPr>
            <p:ph type="ftr" sz="quarter" idx="11"/>
          </p:nvPr>
        </p:nvSpPr>
        <p:spPr/>
        <p:txBody>
          <a:bodyPr/>
          <a:lstStyle/>
          <a:p>
            <a:r>
              <a:rPr kumimoji="1" lang="en-US" altLang="ja-JP"/>
              <a:t>The 5th Internationa Conference on Climate Change, Sebelas Maret University, Indonesia, 24-25 September 2020</a:t>
            </a:r>
            <a:endParaRPr kumimoji="1" lang="ja-JP" altLang="en-US"/>
          </a:p>
        </p:txBody>
      </p:sp>
      <p:sp>
        <p:nvSpPr>
          <p:cNvPr id="4" name="スライド番号プレースホルダー 3">
            <a:extLst>
              <a:ext uri="{FF2B5EF4-FFF2-40B4-BE49-F238E27FC236}">
                <a16:creationId xmlns="" xmlns:a16="http://schemas.microsoft.com/office/drawing/2014/main" id="{708BA78D-7A43-4CD8-B0AD-678094EF5BDE}"/>
              </a:ext>
            </a:extLst>
          </p:cNvPr>
          <p:cNvSpPr>
            <a:spLocks noGrp="1"/>
          </p:cNvSpPr>
          <p:nvPr>
            <p:ph type="sldNum" sz="quarter" idx="12"/>
          </p:nvPr>
        </p:nvSpPr>
        <p:spPr/>
        <p:txBody>
          <a:bodyPr/>
          <a:lstStyle/>
          <a:p>
            <a:fld id="{958EAFE7-E02C-438B-B0B9-9FF4C705718C}" type="slidenum">
              <a:rPr kumimoji="1" lang="ja-JP" altLang="en-US" smtClean="0"/>
              <a:pPr/>
              <a:t>‹#›</a:t>
            </a:fld>
            <a:endParaRPr kumimoji="1" lang="ja-JP" altLang="en-US"/>
          </a:p>
        </p:txBody>
      </p:sp>
    </p:spTree>
    <p:extLst>
      <p:ext uri="{BB962C8B-B14F-4D97-AF65-F5344CB8AC3E}">
        <p14:creationId xmlns="" xmlns:p14="http://schemas.microsoft.com/office/powerpoint/2010/main" val="290886644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07CA00B9-4888-47B3-8D89-15E35D05773B}"/>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 xmlns:a16="http://schemas.microsoft.com/office/drawing/2014/main" id="{19891E9A-1CD1-45D4-924B-01D38F25E6B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 xmlns:a16="http://schemas.microsoft.com/office/drawing/2014/main" id="{B3058748-9C02-4797-8AEC-354A97D45819}"/>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 xmlns:a16="http://schemas.microsoft.com/office/drawing/2014/main" id="{C051A6AF-9F3F-44C7-9D29-A4F9E0365AF5}"/>
              </a:ext>
            </a:extLst>
          </p:cNvPr>
          <p:cNvSpPr>
            <a:spLocks noGrp="1"/>
          </p:cNvSpPr>
          <p:nvPr>
            <p:ph type="dt" sz="half" idx="10"/>
          </p:nvPr>
        </p:nvSpPr>
        <p:spPr/>
        <p:txBody>
          <a:bodyPr/>
          <a:lstStyle/>
          <a:p>
            <a:fld id="{74539F43-9FDA-42AE-BBD6-68326C931309}" type="datetime1">
              <a:rPr kumimoji="1" lang="ja-JP" altLang="en-US" smtClean="0"/>
              <a:pPr/>
              <a:t>2021/11/16</a:t>
            </a:fld>
            <a:endParaRPr kumimoji="1" lang="ja-JP" altLang="en-US"/>
          </a:p>
        </p:txBody>
      </p:sp>
      <p:sp>
        <p:nvSpPr>
          <p:cNvPr id="6" name="フッター プレースホルダー 5">
            <a:extLst>
              <a:ext uri="{FF2B5EF4-FFF2-40B4-BE49-F238E27FC236}">
                <a16:creationId xmlns="" xmlns:a16="http://schemas.microsoft.com/office/drawing/2014/main" id="{5C6F9EA6-C6DF-4F73-83A2-CAA6A5F4A6C3}"/>
              </a:ext>
            </a:extLst>
          </p:cNvPr>
          <p:cNvSpPr>
            <a:spLocks noGrp="1"/>
          </p:cNvSpPr>
          <p:nvPr>
            <p:ph type="ftr" sz="quarter" idx="11"/>
          </p:nvPr>
        </p:nvSpPr>
        <p:spPr/>
        <p:txBody>
          <a:bodyPr/>
          <a:lstStyle/>
          <a:p>
            <a:r>
              <a:rPr kumimoji="1" lang="en-US" altLang="ja-JP"/>
              <a:t>The 5th Internationa Conference on Climate Change, Sebelas Maret University, Indonesia, 24-25 September 2020</a:t>
            </a:r>
            <a:endParaRPr kumimoji="1" lang="ja-JP" altLang="en-US"/>
          </a:p>
        </p:txBody>
      </p:sp>
      <p:sp>
        <p:nvSpPr>
          <p:cNvPr id="7" name="スライド番号プレースホルダー 6">
            <a:extLst>
              <a:ext uri="{FF2B5EF4-FFF2-40B4-BE49-F238E27FC236}">
                <a16:creationId xmlns="" xmlns:a16="http://schemas.microsoft.com/office/drawing/2014/main" id="{E4FB2D30-CEB9-43E4-939F-0983BF482289}"/>
              </a:ext>
            </a:extLst>
          </p:cNvPr>
          <p:cNvSpPr>
            <a:spLocks noGrp="1"/>
          </p:cNvSpPr>
          <p:nvPr>
            <p:ph type="sldNum" sz="quarter" idx="12"/>
          </p:nvPr>
        </p:nvSpPr>
        <p:spPr/>
        <p:txBody>
          <a:bodyPr/>
          <a:lstStyle/>
          <a:p>
            <a:fld id="{958EAFE7-E02C-438B-B0B9-9FF4C705718C}" type="slidenum">
              <a:rPr kumimoji="1" lang="ja-JP" altLang="en-US" smtClean="0"/>
              <a:pPr/>
              <a:t>‹#›</a:t>
            </a:fld>
            <a:endParaRPr kumimoji="1" lang="ja-JP" altLang="en-US"/>
          </a:p>
        </p:txBody>
      </p:sp>
    </p:spTree>
    <p:extLst>
      <p:ext uri="{BB962C8B-B14F-4D97-AF65-F5344CB8AC3E}">
        <p14:creationId xmlns="" xmlns:p14="http://schemas.microsoft.com/office/powerpoint/2010/main" val="23954451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2318A543-013B-45E9-8EC0-59275DA6FA1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 xmlns:a16="http://schemas.microsoft.com/office/drawing/2014/main" id="{E1C03253-75ED-42F6-BE5C-486D44D3C5DA}"/>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 xmlns:a16="http://schemas.microsoft.com/office/drawing/2014/main" id="{A654A2C0-8E63-4E1D-85F8-D850057AA6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 xmlns:a16="http://schemas.microsoft.com/office/drawing/2014/main" id="{41336832-A9C0-4FD8-A0C5-0E56AAC624E3}"/>
              </a:ext>
            </a:extLst>
          </p:cNvPr>
          <p:cNvSpPr>
            <a:spLocks noGrp="1"/>
          </p:cNvSpPr>
          <p:nvPr>
            <p:ph type="dt" sz="half" idx="10"/>
          </p:nvPr>
        </p:nvSpPr>
        <p:spPr/>
        <p:txBody>
          <a:bodyPr/>
          <a:lstStyle/>
          <a:p>
            <a:fld id="{8F5456E1-E06C-4310-A5B5-6A077CD41565}" type="datetime1">
              <a:rPr kumimoji="1" lang="ja-JP" altLang="en-US" smtClean="0"/>
              <a:pPr/>
              <a:t>2021/11/16</a:t>
            </a:fld>
            <a:endParaRPr kumimoji="1" lang="ja-JP" altLang="en-US"/>
          </a:p>
        </p:txBody>
      </p:sp>
      <p:sp>
        <p:nvSpPr>
          <p:cNvPr id="6" name="フッター プレースホルダー 5">
            <a:extLst>
              <a:ext uri="{FF2B5EF4-FFF2-40B4-BE49-F238E27FC236}">
                <a16:creationId xmlns="" xmlns:a16="http://schemas.microsoft.com/office/drawing/2014/main" id="{581EE1B2-9EA0-4BBC-96E7-D89C6A9A32B1}"/>
              </a:ext>
            </a:extLst>
          </p:cNvPr>
          <p:cNvSpPr>
            <a:spLocks noGrp="1"/>
          </p:cNvSpPr>
          <p:nvPr>
            <p:ph type="ftr" sz="quarter" idx="11"/>
          </p:nvPr>
        </p:nvSpPr>
        <p:spPr/>
        <p:txBody>
          <a:bodyPr/>
          <a:lstStyle/>
          <a:p>
            <a:r>
              <a:rPr kumimoji="1" lang="en-US" altLang="ja-JP"/>
              <a:t>The 5th Internationa Conference on Climate Change, Sebelas Maret University, Indonesia, 24-25 September 2020</a:t>
            </a:r>
            <a:endParaRPr kumimoji="1" lang="ja-JP" altLang="en-US"/>
          </a:p>
        </p:txBody>
      </p:sp>
      <p:sp>
        <p:nvSpPr>
          <p:cNvPr id="7" name="スライド番号プレースホルダー 6">
            <a:extLst>
              <a:ext uri="{FF2B5EF4-FFF2-40B4-BE49-F238E27FC236}">
                <a16:creationId xmlns="" xmlns:a16="http://schemas.microsoft.com/office/drawing/2014/main" id="{17221010-8409-425C-9831-436E4BDB8FE3}"/>
              </a:ext>
            </a:extLst>
          </p:cNvPr>
          <p:cNvSpPr>
            <a:spLocks noGrp="1"/>
          </p:cNvSpPr>
          <p:nvPr>
            <p:ph type="sldNum" sz="quarter" idx="12"/>
          </p:nvPr>
        </p:nvSpPr>
        <p:spPr/>
        <p:txBody>
          <a:bodyPr/>
          <a:lstStyle/>
          <a:p>
            <a:fld id="{958EAFE7-E02C-438B-B0B9-9FF4C705718C}" type="slidenum">
              <a:rPr kumimoji="1" lang="ja-JP" altLang="en-US" smtClean="0"/>
              <a:pPr/>
              <a:t>‹#›</a:t>
            </a:fld>
            <a:endParaRPr kumimoji="1" lang="ja-JP" altLang="en-US"/>
          </a:p>
        </p:txBody>
      </p:sp>
    </p:spTree>
    <p:extLst>
      <p:ext uri="{BB962C8B-B14F-4D97-AF65-F5344CB8AC3E}">
        <p14:creationId xmlns="" xmlns:p14="http://schemas.microsoft.com/office/powerpoint/2010/main" val="22315750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 xmlns:a16="http://schemas.microsoft.com/office/drawing/2014/main" id="{14B90928-FD1E-45EF-99B4-86171558339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 xmlns:a16="http://schemas.microsoft.com/office/drawing/2014/main" id="{37903F55-3330-4C3C-8659-56C13DE01E8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 xmlns:a16="http://schemas.microsoft.com/office/drawing/2014/main" id="{C2E7AF60-F43C-4656-BE66-9799294939C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A8C3ECA-ACE3-44D0-9D3A-B1EE4C982A19}" type="datetime1">
              <a:rPr kumimoji="1" lang="ja-JP" altLang="en-US" smtClean="0"/>
              <a:pPr/>
              <a:t>2021/11/16</a:t>
            </a:fld>
            <a:endParaRPr kumimoji="1" lang="ja-JP" altLang="en-US"/>
          </a:p>
        </p:txBody>
      </p:sp>
      <p:sp>
        <p:nvSpPr>
          <p:cNvPr id="5" name="フッター プレースホルダー 4">
            <a:extLst>
              <a:ext uri="{FF2B5EF4-FFF2-40B4-BE49-F238E27FC236}">
                <a16:creationId xmlns="" xmlns:a16="http://schemas.microsoft.com/office/drawing/2014/main" id="{2F4B73DA-BCE3-4BA4-932B-BD03C00506F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kumimoji="1" lang="en-US" altLang="ja-JP"/>
              <a:t>The 5th Internationa Conference on Climate Change, Sebelas Maret University, Indonesia, 24-25 September 2020</a:t>
            </a:r>
            <a:endParaRPr kumimoji="1" lang="ja-JP" altLang="en-US"/>
          </a:p>
        </p:txBody>
      </p:sp>
      <p:sp>
        <p:nvSpPr>
          <p:cNvPr id="6" name="スライド番号プレースホルダー 5">
            <a:extLst>
              <a:ext uri="{FF2B5EF4-FFF2-40B4-BE49-F238E27FC236}">
                <a16:creationId xmlns="" xmlns:a16="http://schemas.microsoft.com/office/drawing/2014/main" id="{19953C13-7AF6-4598-9354-3EAAF1380025}"/>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958EAFE7-E02C-438B-B0B9-9FF4C705718C}" type="slidenum">
              <a:rPr kumimoji="1" lang="ja-JP" altLang="en-US" smtClean="0"/>
              <a:pPr/>
              <a:t>‹#›</a:t>
            </a:fld>
            <a:endParaRPr kumimoji="1" lang="ja-JP" altLang="en-US"/>
          </a:p>
        </p:txBody>
      </p:sp>
    </p:spTree>
    <p:extLst>
      <p:ext uri="{BB962C8B-B14F-4D97-AF65-F5344CB8AC3E}">
        <p14:creationId xmlns="" xmlns:p14="http://schemas.microsoft.com/office/powerpoint/2010/main" val="2895242170"/>
      </p:ext>
    </p:extLst>
  </p:cSld>
  <p:clrMap bg1="lt1" tx1="dk1" bg2="lt2" tx2="dk2" accent1="accent1" accent2="accent2" accent3="accent3" accent4="accent4" accent5="accent5" accent6="accent6" hlink="hlink" folHlink="folHlink"/>
  <p:sldLayoutIdLst>
    <p:sldLayoutId id="2147483661"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dt="0"/>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8E78FB25-27EF-496C-9EEC-A6AB7A6160C8}"/>
              </a:ext>
            </a:extLst>
          </p:cNvPr>
          <p:cNvSpPr>
            <a:spLocks noGrp="1"/>
          </p:cNvSpPr>
          <p:nvPr>
            <p:ph type="ctrTitle"/>
          </p:nvPr>
        </p:nvSpPr>
        <p:spPr>
          <a:xfrm>
            <a:off x="378936" y="1122363"/>
            <a:ext cx="11266714" cy="2387600"/>
          </a:xfrm>
        </p:spPr>
        <p:txBody>
          <a:bodyPr>
            <a:normAutofit/>
          </a:bodyPr>
          <a:lstStyle/>
          <a:p>
            <a:r>
              <a:rPr lang="en-US" sz="3600" b="1" dirty="0" smtClean="0"/>
              <a:t>Consumer Perception Towards Hydroponic Vegetables</a:t>
            </a:r>
            <a:br>
              <a:rPr lang="en-US" sz="3600" b="1" dirty="0" smtClean="0"/>
            </a:br>
            <a:endParaRPr kumimoji="1" lang="ja-JP" altLang="en-US" sz="36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字幕 2">
            <a:extLst>
              <a:ext uri="{FF2B5EF4-FFF2-40B4-BE49-F238E27FC236}">
                <a16:creationId xmlns="" xmlns:a16="http://schemas.microsoft.com/office/drawing/2014/main" id="{FF4568DC-8107-4070-AE6C-D3A8C2CF0CCF}"/>
              </a:ext>
            </a:extLst>
          </p:cNvPr>
          <p:cNvSpPr>
            <a:spLocks noGrp="1"/>
          </p:cNvSpPr>
          <p:nvPr>
            <p:ph type="subTitle" idx="1"/>
          </p:nvPr>
        </p:nvSpPr>
        <p:spPr>
          <a:xfrm>
            <a:off x="1524000" y="3602038"/>
            <a:ext cx="9144000" cy="382133"/>
          </a:xfrm>
        </p:spPr>
        <p:txBody>
          <a:bodyPr>
            <a:noAutofit/>
          </a:bodyPr>
          <a:lstStyle/>
          <a:p>
            <a:r>
              <a:rPr lang="en-US" sz="2000" dirty="0" err="1" smtClean="0"/>
              <a:t>Haji</a:t>
            </a:r>
            <a:r>
              <a:rPr lang="en-US" sz="2000" dirty="0" smtClean="0"/>
              <a:t> Saediman</a:t>
            </a:r>
            <a:r>
              <a:rPr lang="en-US" sz="2000" baseline="30000" dirty="0" smtClean="0"/>
              <a:t>1</a:t>
            </a:r>
            <a:r>
              <a:rPr lang="en-US" sz="2000" dirty="0" smtClean="0"/>
              <a:t> , </a:t>
            </a:r>
            <a:r>
              <a:rPr lang="en-US" sz="2000" dirty="0" err="1" smtClean="0"/>
              <a:t>Sukmawati</a:t>
            </a:r>
            <a:r>
              <a:rPr lang="en-US" sz="2000" dirty="0" smtClean="0"/>
              <a:t> Abdullah</a:t>
            </a:r>
            <a:r>
              <a:rPr lang="en-US" sz="2000" baseline="30000" dirty="0" smtClean="0"/>
              <a:t>2</a:t>
            </a:r>
            <a:r>
              <a:rPr lang="en-US" sz="2000" dirty="0" smtClean="0"/>
              <a:t>, </a:t>
            </a:r>
            <a:r>
              <a:rPr lang="en-US" sz="2000" dirty="0" err="1" smtClean="0"/>
              <a:t>Fahria</a:t>
            </a:r>
            <a:r>
              <a:rPr lang="en-US" sz="2000" dirty="0" smtClean="0"/>
              <a:t> </a:t>
            </a:r>
            <a:r>
              <a:rPr lang="en-US" sz="2000" dirty="0" err="1" smtClean="0"/>
              <a:t>Nadiryati</a:t>
            </a:r>
            <a:r>
              <a:rPr lang="en-US" sz="2000" dirty="0" smtClean="0"/>
              <a:t> Sadimantara</a:t>
            </a:r>
            <a:r>
              <a:rPr lang="en-US" sz="2000" baseline="30000" dirty="0" smtClean="0"/>
              <a:t>1</a:t>
            </a:r>
            <a:r>
              <a:rPr lang="en-US" sz="2000" dirty="0" smtClean="0"/>
              <a:t> , </a:t>
            </a:r>
          </a:p>
          <a:p>
            <a:r>
              <a:rPr lang="en-US" sz="2000" dirty="0" err="1" smtClean="0"/>
              <a:t>Ilham</a:t>
            </a:r>
            <a:r>
              <a:rPr lang="en-US" sz="2000" dirty="0" smtClean="0"/>
              <a:t> </a:t>
            </a:r>
            <a:r>
              <a:rPr lang="en-US" sz="2000" dirty="0" err="1" smtClean="0"/>
              <a:t>Saediman</a:t>
            </a:r>
            <a:r>
              <a:rPr lang="en-US" sz="2000" dirty="0" smtClean="0"/>
              <a:t> Mboe</a:t>
            </a:r>
            <a:r>
              <a:rPr lang="en-US" sz="2000" baseline="30000" dirty="0" smtClean="0"/>
              <a:t>3</a:t>
            </a:r>
            <a:endParaRPr lang="en-US" sz="2000" dirty="0" smtClean="0"/>
          </a:p>
          <a:p>
            <a:endParaRPr kumimoji="1" lang="ja-JP" altLang="en-US" sz="2000" baseline="30000" dirty="0">
              <a:latin typeface="Arial" panose="020B0604020202020204" pitchFamily="34" charset="0"/>
              <a:cs typeface="Arial" panose="020B0604020202020204" pitchFamily="34" charset="0"/>
            </a:endParaRPr>
          </a:p>
        </p:txBody>
      </p:sp>
      <p:sp>
        <p:nvSpPr>
          <p:cNvPr id="6" name="字幕 2">
            <a:extLst>
              <a:ext uri="{FF2B5EF4-FFF2-40B4-BE49-F238E27FC236}">
                <a16:creationId xmlns="" xmlns:a16="http://schemas.microsoft.com/office/drawing/2014/main" id="{03C302C6-37D1-4526-B804-6615065E398C}"/>
              </a:ext>
            </a:extLst>
          </p:cNvPr>
          <p:cNvSpPr txBox="1">
            <a:spLocks/>
          </p:cNvSpPr>
          <p:nvPr/>
        </p:nvSpPr>
        <p:spPr>
          <a:xfrm>
            <a:off x="1371600" y="4615543"/>
            <a:ext cx="9144000" cy="870857"/>
          </a:xfrm>
          <a:prstGeom prst="rect">
            <a:avLst/>
          </a:prstGeom>
        </p:spPr>
        <p:txBody>
          <a:bodyPr vert="horz" lIns="91440" tIns="45720" rIns="91440" bIns="45720" rtlCol="0">
            <a:normAutofit fontScale="92500"/>
          </a:bodyPr>
          <a:lstStyle>
            <a:lvl1pPr marL="0" indent="0" algn="ctr" defTabSz="914400" rtl="0" eaLnBrk="1" latinLnBrk="0" hangingPunct="1">
              <a:lnSpc>
                <a:spcPct val="90000"/>
              </a:lnSpc>
              <a:spcBef>
                <a:spcPts val="1000"/>
              </a:spcBef>
              <a:buFont typeface="Arial" panose="020B0604020202020204" pitchFamily="34" charset="0"/>
              <a:buNone/>
              <a:defRPr kumimoji="1" sz="2400" kern="1200">
                <a:solidFill>
                  <a:schemeClr val="tx1"/>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kumimoji="1" sz="2000" kern="1200">
                <a:solidFill>
                  <a:schemeClr val="tx1"/>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kumimoji="1" sz="1800" kern="1200">
                <a:solidFill>
                  <a:schemeClr val="tx1"/>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kumimoji="1" sz="1600" kern="1200">
                <a:solidFill>
                  <a:schemeClr val="tx1"/>
                </a:solidFill>
                <a:latin typeface="+mn-lt"/>
                <a:ea typeface="+mn-ea"/>
                <a:cs typeface="+mn-cs"/>
              </a:defRPr>
            </a:lvl9pPr>
          </a:lstStyle>
          <a:p>
            <a:pPr>
              <a:lnSpc>
                <a:spcPct val="100000"/>
              </a:lnSpc>
              <a:spcBef>
                <a:spcPts val="0"/>
              </a:spcBef>
            </a:pPr>
            <a:r>
              <a:rPr lang="en-US" altLang="ja-JP" sz="1600" baseline="30000" dirty="0">
                <a:latin typeface="Arial" panose="020B0604020202020204" pitchFamily="34" charset="0"/>
                <a:cs typeface="Arial" panose="020B0604020202020204" pitchFamily="34" charset="0"/>
              </a:rPr>
              <a:t>1</a:t>
            </a:r>
            <a:r>
              <a:rPr lang="en-US" altLang="ja-JP" sz="1600" dirty="0">
                <a:latin typeface="Arial" panose="020B0604020202020204" pitchFamily="34" charset="0"/>
                <a:cs typeface="Arial" panose="020B0604020202020204" pitchFamily="34" charset="0"/>
              </a:rPr>
              <a:t> Dept of Agribusiness, Faculty of Agriculture, </a:t>
            </a:r>
            <a:r>
              <a:rPr lang="en-US" altLang="ja-JP" sz="1600" dirty="0" err="1">
                <a:latin typeface="Arial" panose="020B0604020202020204" pitchFamily="34" charset="0"/>
                <a:cs typeface="Arial" panose="020B0604020202020204" pitchFamily="34" charset="0"/>
              </a:rPr>
              <a:t>Halu</a:t>
            </a:r>
            <a:r>
              <a:rPr lang="en-US" altLang="ja-JP" sz="1600" dirty="0">
                <a:latin typeface="Arial" panose="020B0604020202020204" pitchFamily="34" charset="0"/>
                <a:cs typeface="Arial" panose="020B0604020202020204" pitchFamily="34" charset="0"/>
              </a:rPr>
              <a:t> Oleo University, </a:t>
            </a:r>
            <a:r>
              <a:rPr lang="en-US" altLang="ja-JP" sz="1600" dirty="0" err="1">
                <a:latin typeface="Arial" panose="020B0604020202020204" pitchFamily="34" charset="0"/>
                <a:cs typeface="Arial" panose="020B0604020202020204" pitchFamily="34" charset="0"/>
              </a:rPr>
              <a:t>Kendari</a:t>
            </a:r>
            <a:r>
              <a:rPr lang="en-US" altLang="ja-JP" sz="1600" dirty="0">
                <a:latin typeface="Arial" panose="020B0604020202020204" pitchFamily="34" charset="0"/>
                <a:cs typeface="Arial" panose="020B0604020202020204" pitchFamily="34" charset="0"/>
              </a:rPr>
              <a:t> 93232 </a:t>
            </a:r>
            <a:r>
              <a:rPr lang="en-US" altLang="ja-JP" sz="1600" dirty="0" smtClean="0">
                <a:latin typeface="Arial" panose="020B0604020202020204" pitchFamily="34" charset="0"/>
                <a:cs typeface="Arial" panose="020B0604020202020204" pitchFamily="34" charset="0"/>
              </a:rPr>
              <a:t>Indonesia</a:t>
            </a:r>
          </a:p>
          <a:p>
            <a:pPr>
              <a:lnSpc>
                <a:spcPct val="100000"/>
              </a:lnSpc>
              <a:spcBef>
                <a:spcPts val="0"/>
              </a:spcBef>
            </a:pPr>
            <a:r>
              <a:rPr lang="en-US" altLang="ja-JP" sz="1600" baseline="30000" dirty="0" smtClean="0">
                <a:latin typeface="Arial" panose="020B0604020202020204" pitchFamily="34" charset="0"/>
                <a:cs typeface="Arial" panose="020B0604020202020204" pitchFamily="34" charset="0"/>
              </a:rPr>
              <a:t>2</a:t>
            </a:r>
            <a:r>
              <a:rPr lang="en-US" altLang="ja-JP" sz="1600" dirty="0" smtClean="0">
                <a:latin typeface="Arial" panose="020B0604020202020204" pitchFamily="34" charset="0"/>
                <a:cs typeface="Arial" panose="020B0604020202020204" pitchFamily="34" charset="0"/>
              </a:rPr>
              <a:t> Dept of </a:t>
            </a:r>
            <a:r>
              <a:rPr lang="en-US" altLang="ja-JP" sz="1600" dirty="0" smtClean="0">
                <a:latin typeface="Arial" panose="020B0604020202020204" pitchFamily="34" charset="0"/>
                <a:cs typeface="Arial" panose="020B0604020202020204" pitchFamily="34" charset="0"/>
              </a:rPr>
              <a:t>Agricultural Extension, </a:t>
            </a:r>
            <a:r>
              <a:rPr lang="en-US" altLang="ja-JP" sz="1600" dirty="0" smtClean="0">
                <a:latin typeface="Arial" panose="020B0604020202020204" pitchFamily="34" charset="0"/>
                <a:cs typeface="Arial" panose="020B0604020202020204" pitchFamily="34" charset="0"/>
              </a:rPr>
              <a:t>Faculty of Agriculture, </a:t>
            </a:r>
            <a:r>
              <a:rPr lang="en-US" altLang="ja-JP" sz="1600" dirty="0" err="1" smtClean="0">
                <a:latin typeface="Arial" panose="020B0604020202020204" pitchFamily="34" charset="0"/>
                <a:cs typeface="Arial" panose="020B0604020202020204" pitchFamily="34" charset="0"/>
              </a:rPr>
              <a:t>Halu</a:t>
            </a:r>
            <a:r>
              <a:rPr lang="en-US" altLang="ja-JP" sz="1600" dirty="0" smtClean="0">
                <a:latin typeface="Arial" panose="020B0604020202020204" pitchFamily="34" charset="0"/>
                <a:cs typeface="Arial" panose="020B0604020202020204" pitchFamily="34" charset="0"/>
              </a:rPr>
              <a:t> Oleo University, </a:t>
            </a:r>
            <a:r>
              <a:rPr lang="en-US" altLang="ja-JP" sz="1600" dirty="0" err="1" smtClean="0">
                <a:latin typeface="Arial" panose="020B0604020202020204" pitchFamily="34" charset="0"/>
                <a:cs typeface="Arial" panose="020B0604020202020204" pitchFamily="34" charset="0"/>
              </a:rPr>
              <a:t>Kendari</a:t>
            </a:r>
            <a:r>
              <a:rPr lang="en-US" altLang="ja-JP" sz="1600" dirty="0" smtClean="0">
                <a:latin typeface="Arial" panose="020B0604020202020204" pitchFamily="34" charset="0"/>
                <a:cs typeface="Arial" panose="020B0604020202020204" pitchFamily="34" charset="0"/>
              </a:rPr>
              <a:t> 93232 Indonesia</a:t>
            </a:r>
            <a:endParaRPr lang="en-US" altLang="ja-JP" sz="1600" dirty="0">
              <a:latin typeface="Arial" panose="020B0604020202020204" pitchFamily="34" charset="0"/>
              <a:cs typeface="Arial" panose="020B0604020202020204" pitchFamily="34" charset="0"/>
            </a:endParaRPr>
          </a:p>
          <a:p>
            <a:pPr>
              <a:lnSpc>
                <a:spcPct val="100000"/>
              </a:lnSpc>
              <a:spcBef>
                <a:spcPts val="0"/>
              </a:spcBef>
            </a:pPr>
            <a:r>
              <a:rPr lang="en-US" altLang="ja-JP" sz="1600" baseline="30000" dirty="0">
                <a:latin typeface="Arial" panose="020B0604020202020204" pitchFamily="34" charset="0"/>
                <a:cs typeface="Arial" panose="020B0604020202020204" pitchFamily="34" charset="0"/>
              </a:rPr>
              <a:t>3</a:t>
            </a:r>
            <a:r>
              <a:rPr lang="en-US" altLang="ja-JP" sz="1600" dirty="0" smtClean="0">
                <a:latin typeface="Arial" panose="020B0604020202020204" pitchFamily="34" charset="0"/>
                <a:cs typeface="Arial" panose="020B0604020202020204" pitchFamily="34" charset="0"/>
              </a:rPr>
              <a:t> </a:t>
            </a:r>
            <a:r>
              <a:rPr lang="en-US" altLang="ja-JP" sz="1600" dirty="0" smtClean="0">
                <a:latin typeface="Arial" panose="020B0604020202020204" pitchFamily="34" charset="0"/>
                <a:cs typeface="Arial" panose="020B0604020202020204" pitchFamily="34" charset="0"/>
              </a:rPr>
              <a:t>Dept of Agribusiness, P</a:t>
            </a:r>
            <a:r>
              <a:rPr lang="en-US" altLang="ja-JP" sz="1600" dirty="0" smtClean="0">
                <a:latin typeface="Arial" panose="020B0604020202020204" pitchFamily="34" charset="0"/>
                <a:cs typeface="Arial" panose="020B0604020202020204" pitchFamily="34" charset="0"/>
              </a:rPr>
              <a:t>ostgraduate Program, </a:t>
            </a:r>
            <a:r>
              <a:rPr lang="en-US" altLang="ja-JP" sz="1600" dirty="0" err="1" smtClean="0">
                <a:latin typeface="Arial" panose="020B0604020202020204" pitchFamily="34" charset="0"/>
                <a:cs typeface="Arial" panose="020B0604020202020204" pitchFamily="34" charset="0"/>
              </a:rPr>
              <a:t>Halu</a:t>
            </a:r>
            <a:r>
              <a:rPr lang="en-US" altLang="ja-JP" sz="1600" dirty="0" smtClean="0">
                <a:latin typeface="Arial" panose="020B0604020202020204" pitchFamily="34" charset="0"/>
                <a:cs typeface="Arial" panose="020B0604020202020204" pitchFamily="34" charset="0"/>
              </a:rPr>
              <a:t> Oleo University, </a:t>
            </a:r>
            <a:r>
              <a:rPr lang="en-US" altLang="ja-JP" sz="1600" dirty="0" err="1" smtClean="0">
                <a:latin typeface="Arial" panose="020B0604020202020204" pitchFamily="34" charset="0"/>
                <a:cs typeface="Arial" panose="020B0604020202020204" pitchFamily="34" charset="0"/>
              </a:rPr>
              <a:t>Kendari</a:t>
            </a:r>
            <a:r>
              <a:rPr lang="en-US" altLang="ja-JP" sz="1600" dirty="0" smtClean="0">
                <a:latin typeface="Arial" panose="020B0604020202020204" pitchFamily="34" charset="0"/>
                <a:cs typeface="Arial" panose="020B0604020202020204" pitchFamily="34" charset="0"/>
              </a:rPr>
              <a:t> 93232 </a:t>
            </a:r>
            <a:r>
              <a:rPr lang="en-US" altLang="ja-JP" sz="1600" dirty="0" smtClean="0">
                <a:latin typeface="Arial" panose="020B0604020202020204" pitchFamily="34" charset="0"/>
                <a:cs typeface="Arial" panose="020B0604020202020204" pitchFamily="34" charset="0"/>
              </a:rPr>
              <a:t>Indonesia</a:t>
            </a:r>
            <a:endParaRPr lang="en-US" altLang="ja-JP" sz="1600" dirty="0">
              <a:latin typeface="Arial" panose="020B0604020202020204" pitchFamily="34" charset="0"/>
              <a:cs typeface="Arial" panose="020B0604020202020204" pitchFamily="34" charset="0"/>
            </a:endParaRPr>
          </a:p>
        </p:txBody>
      </p:sp>
      <p:sp>
        <p:nvSpPr>
          <p:cNvPr id="11" name="フッター プレースホルダー 10">
            <a:extLst>
              <a:ext uri="{FF2B5EF4-FFF2-40B4-BE49-F238E27FC236}">
                <a16:creationId xmlns="" xmlns:a16="http://schemas.microsoft.com/office/drawing/2014/main" id="{7FEFC9C6-C3AD-470B-BE85-DFDA0DBAB66E}"/>
              </a:ext>
            </a:extLst>
          </p:cNvPr>
          <p:cNvSpPr>
            <a:spLocks noGrp="1"/>
          </p:cNvSpPr>
          <p:nvPr>
            <p:ph type="ftr" sz="quarter" idx="11"/>
          </p:nvPr>
        </p:nvSpPr>
        <p:spPr>
          <a:xfrm>
            <a:off x="838201" y="6356350"/>
            <a:ext cx="10261208" cy="365125"/>
          </a:xfrm>
        </p:spPr>
        <p:txBody>
          <a:bodyPr/>
          <a:lstStyle/>
          <a:p>
            <a:pPr algn="l"/>
            <a:r>
              <a:rPr kumimoji="1" lang="en-US" altLang="ja-JP" sz="1400" dirty="0">
                <a:solidFill>
                  <a:schemeClr val="bg1"/>
                </a:solidFill>
              </a:rPr>
              <a:t>The 5</a:t>
            </a:r>
            <a:r>
              <a:rPr kumimoji="1" lang="en-US" altLang="ja-JP" sz="1400" baseline="30000" dirty="0">
                <a:solidFill>
                  <a:schemeClr val="bg1"/>
                </a:solidFill>
              </a:rPr>
              <a:t>th</a:t>
            </a:r>
            <a:r>
              <a:rPr kumimoji="1" lang="en-US" altLang="ja-JP" sz="1400" dirty="0">
                <a:solidFill>
                  <a:schemeClr val="bg1"/>
                </a:solidFill>
              </a:rPr>
              <a:t> International Conference on Climate Change, </a:t>
            </a:r>
            <a:r>
              <a:rPr kumimoji="1" lang="en-US" altLang="ja-JP" sz="1400" dirty="0" err="1">
                <a:solidFill>
                  <a:schemeClr val="bg1"/>
                </a:solidFill>
              </a:rPr>
              <a:t>Sebelas</a:t>
            </a:r>
            <a:r>
              <a:rPr kumimoji="1" lang="en-US" altLang="ja-JP" sz="1400" dirty="0">
                <a:solidFill>
                  <a:schemeClr val="bg1"/>
                </a:solidFill>
              </a:rPr>
              <a:t> </a:t>
            </a:r>
            <a:r>
              <a:rPr kumimoji="1" lang="en-US" altLang="ja-JP" sz="1400" dirty="0" err="1">
                <a:solidFill>
                  <a:schemeClr val="bg1"/>
                </a:solidFill>
              </a:rPr>
              <a:t>Maret</a:t>
            </a:r>
            <a:r>
              <a:rPr kumimoji="1" lang="en-US" altLang="ja-JP" sz="1400" dirty="0">
                <a:solidFill>
                  <a:schemeClr val="bg1"/>
                </a:solidFill>
              </a:rPr>
              <a:t> University, Indonesia, 24-25 September 2020</a:t>
            </a:r>
            <a:endParaRPr kumimoji="1" lang="ja-JP" altLang="en-US" sz="1400" dirty="0">
              <a:solidFill>
                <a:schemeClr val="bg1"/>
              </a:solidFill>
            </a:endParaRPr>
          </a:p>
        </p:txBody>
      </p:sp>
      <p:sp>
        <p:nvSpPr>
          <p:cNvPr id="12" name="スライド番号プレースホルダー 11">
            <a:extLst>
              <a:ext uri="{FF2B5EF4-FFF2-40B4-BE49-F238E27FC236}">
                <a16:creationId xmlns="" xmlns:a16="http://schemas.microsoft.com/office/drawing/2014/main" id="{E9C1408B-6F95-4C44-A30D-5884E09084E8}"/>
              </a:ext>
            </a:extLst>
          </p:cNvPr>
          <p:cNvSpPr>
            <a:spLocks noGrp="1"/>
          </p:cNvSpPr>
          <p:nvPr>
            <p:ph type="sldNum" sz="quarter" idx="12"/>
          </p:nvPr>
        </p:nvSpPr>
        <p:spPr/>
        <p:txBody>
          <a:bodyPr/>
          <a:lstStyle/>
          <a:p>
            <a:fld id="{958EAFE7-E02C-438B-B0B9-9FF4C705718C}" type="slidenum">
              <a:rPr kumimoji="1" lang="ja-JP" altLang="en-US" smtClean="0"/>
              <a:pPr/>
              <a:t>1</a:t>
            </a:fld>
            <a:endParaRPr kumimoji="1" lang="ja-JP" altLang="en-US" dirty="0"/>
          </a:p>
        </p:txBody>
      </p:sp>
      <p:pic>
        <p:nvPicPr>
          <p:cNvPr id="13" name="Picture 12" descr="D:\photo\logo\universitas\LOGO UNIVERSITAS HALU OLEO (UHO).png"/>
          <p:cNvPicPr/>
          <p:nvPr/>
        </p:nvPicPr>
        <p:blipFill>
          <a:blip r:embed="rId3" cstate="print"/>
          <a:srcRect/>
          <a:stretch>
            <a:fillRect/>
          </a:stretch>
        </p:blipFill>
        <p:spPr bwMode="auto">
          <a:xfrm>
            <a:off x="5481849" y="0"/>
            <a:ext cx="1264104" cy="1120735"/>
          </a:xfrm>
          <a:prstGeom prst="rect">
            <a:avLst/>
          </a:prstGeom>
          <a:noFill/>
          <a:ln w="9525">
            <a:noFill/>
            <a:miter lim="800000"/>
            <a:headEnd/>
            <a:tailEnd/>
          </a:ln>
        </p:spPr>
      </p:pic>
      <p:sp>
        <p:nvSpPr>
          <p:cNvPr id="15" name="フッター プレースホルダー 3">
            <a:extLst>
              <a:ext uri="{FF2B5EF4-FFF2-40B4-BE49-F238E27FC236}">
                <a16:creationId xmlns="" xmlns:a16="http://schemas.microsoft.com/office/drawing/2014/main" id="{1EFC3616-8510-44A8-80DD-2C187E4954AD}"/>
              </a:ext>
            </a:extLst>
          </p:cNvPr>
          <p:cNvSpPr txBox="1">
            <a:spLocks/>
          </p:cNvSpPr>
          <p:nvPr/>
        </p:nvSpPr>
        <p:spPr>
          <a:xfrm>
            <a:off x="1529108" y="6209393"/>
            <a:ext cx="9050623" cy="3651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The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3th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International Conference on </a:t>
            </a:r>
            <a:r>
              <a:rPr kumimoji="0" lang="en-US" altLang="ja-JP" sz="1600" dirty="0" smtClean="0">
                <a:latin typeface="Calibri" panose="020F0502020204030204"/>
              </a:rPr>
              <a:t>Earth Science and Energy,  17</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November 2021</a:t>
            </a:r>
            <a:endParaRPr kumimoji="0" lang="en-US" altLang="ja-JP" sz="1600" b="0" i="0" u="none" strike="noStrike" kern="1200" cap="none" spc="0" normalizeH="0" baseline="0" noProof="0" dirty="0">
              <a:ln>
                <a:noFill/>
              </a:ln>
              <a:solidFill>
                <a:schemeClr val="tx1"/>
              </a:solidFill>
              <a:effectLst/>
              <a:uLnTx/>
              <a:uFillTx/>
              <a:latin typeface="Calibri" panose="020F0502020204030204"/>
              <a:ea typeface="+mn-ea"/>
              <a:cs typeface="+mn-cs"/>
            </a:endParaRPr>
          </a:p>
        </p:txBody>
      </p:sp>
    </p:spTree>
    <p:extLst>
      <p:ext uri="{BB962C8B-B14F-4D97-AF65-F5344CB8AC3E}">
        <p14:creationId xmlns="" xmlns:p14="http://schemas.microsoft.com/office/powerpoint/2010/main" val="410749893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7" name="図 6" descr="文字の書かれた紙&#10;&#10;自動的に生成された説明">
            <a:extLst>
              <a:ext uri="{FF2B5EF4-FFF2-40B4-BE49-F238E27FC236}">
                <a16:creationId xmlns="" xmlns:a16="http://schemas.microsoft.com/office/drawing/2014/main" id="{D4FD7545-FF1E-49F9-95AF-2ABA2872D17D}"/>
              </a:ext>
            </a:extLst>
          </p:cNvPr>
          <p:cNvPicPr>
            <a:picLocks noChangeAspect="1"/>
          </p:cNvPicPr>
          <p:nvPr/>
        </p:nvPicPr>
        <p:blipFill rotWithShape="1">
          <a:blip r:embed="rId2">
            <a:extLst>
              <a:ext uri="{28A0092B-C50C-407E-A947-70E740481C1C}">
                <a14:useLocalDpi xmlns="" xmlns:a14="http://schemas.microsoft.com/office/drawing/2010/main" val="0"/>
              </a:ext>
            </a:extLst>
          </a:blip>
          <a:srcRect l="29761" r="25119" b="-1"/>
          <a:stretch/>
        </p:blipFill>
        <p:spPr>
          <a:xfrm>
            <a:off x="20" y="10"/>
            <a:ext cx="4635571" cy="6857990"/>
          </a:xfrm>
          <a:prstGeom prst="rect">
            <a:avLst/>
          </a:prstGeom>
          <a:effectLst/>
        </p:spPr>
      </p:pic>
      <p:cxnSp>
        <p:nvCxnSpPr>
          <p:cNvPr id="12" name="Straight Connector 11">
            <a:extLst>
              <a:ext uri="{FF2B5EF4-FFF2-40B4-BE49-F238E27FC236}">
                <a16:creationId xmlns="" xmlns:a16="http://schemas.microsoft.com/office/drawing/2014/main" id="{A7F400EE-A8A5-48AF-B4D6-291B52C6F0B0}"/>
              </a:ext>
              <a:ext uri="{C183D7F6-B498-43B3-948B-1728B52AA6E4}">
                <adec:decorative xmlns=""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 xmlns:p16="http://schemas.microsoft.com/office/powerpoint/2015/main" val="1"/>
              </p:ext>
            </p:extLst>
          </p:nvPr>
        </p:nvCxnSpPr>
        <p:spPr>
          <a:xfrm>
            <a:off x="5080934" y="2115117"/>
            <a:ext cx="6309360" cy="0"/>
          </a:xfrm>
          <a:prstGeom prst="line">
            <a:avLst/>
          </a:prstGeom>
          <a:ln w="19050">
            <a:solidFill>
              <a:srgbClr val="C4A36C"/>
            </a:solidFill>
          </a:ln>
        </p:spPr>
        <p:style>
          <a:lnRef idx="1">
            <a:schemeClr val="accent1"/>
          </a:lnRef>
          <a:fillRef idx="0">
            <a:schemeClr val="accent1"/>
          </a:fillRef>
          <a:effectRef idx="0">
            <a:schemeClr val="accent1"/>
          </a:effectRef>
          <a:fontRef idx="minor">
            <a:schemeClr val="tx1"/>
          </a:fontRef>
        </p:style>
      </p:cxnSp>
      <p:sp>
        <p:nvSpPr>
          <p:cNvPr id="5" name="スライド番号プレースホルダー 4">
            <a:extLst>
              <a:ext uri="{FF2B5EF4-FFF2-40B4-BE49-F238E27FC236}">
                <a16:creationId xmlns="" xmlns:a16="http://schemas.microsoft.com/office/drawing/2014/main" id="{0738C949-5457-4FAB-9C22-3F79D030F57E}"/>
              </a:ext>
            </a:extLst>
          </p:cNvPr>
          <p:cNvSpPr>
            <a:spLocks noGrp="1"/>
          </p:cNvSpPr>
          <p:nvPr>
            <p:ph type="sldNum" sz="quarter" idx="12"/>
          </p:nvPr>
        </p:nvSpPr>
        <p:spPr>
          <a:xfrm>
            <a:off x="10167042" y="6356350"/>
            <a:ext cx="1186758" cy="365125"/>
          </a:xfrm>
        </p:spPr>
        <p:txBody>
          <a:bodyPr>
            <a:normAutofit/>
          </a:bodyPr>
          <a:lstStyle/>
          <a:p>
            <a:pPr>
              <a:spcAft>
                <a:spcPts val="600"/>
              </a:spcAft>
            </a:pPr>
            <a:fld id="{958EAFE7-E02C-438B-B0B9-9FF4C705718C}" type="slidenum">
              <a:rPr kumimoji="1" lang="ja-JP" altLang="en-US" smtClean="0"/>
              <a:pPr>
                <a:spcAft>
                  <a:spcPts val="600"/>
                </a:spcAft>
              </a:pPr>
              <a:t>10</a:t>
            </a:fld>
            <a:endParaRPr kumimoji="1" lang="ja-JP" altLang="en-US"/>
          </a:p>
        </p:txBody>
      </p:sp>
      <p:sp>
        <p:nvSpPr>
          <p:cNvPr id="10" name="スライド番号プレースホルダー 4">
            <a:extLst>
              <a:ext uri="{FF2B5EF4-FFF2-40B4-BE49-F238E27FC236}">
                <a16:creationId xmlns="" xmlns:a16="http://schemas.microsoft.com/office/drawing/2014/main" id="{692C80D7-5BC6-4AC1-8A74-A9816BAE3620}"/>
              </a:ext>
            </a:extLst>
          </p:cNvPr>
          <p:cNvSpPr txBox="1">
            <a:spLocks/>
          </p:cNvSpPr>
          <p:nvPr/>
        </p:nvSpPr>
        <p:spPr>
          <a:xfrm>
            <a:off x="11146536" y="6035040"/>
            <a:ext cx="548640" cy="548640"/>
          </a:xfrm>
          <a:prstGeom prst="ellipse">
            <a:avLst/>
          </a:prstGeom>
          <a:solidFill>
            <a:schemeClr val="tx1">
              <a:alpha val="80000"/>
            </a:schemeClr>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fld id="{958EAFE7-E02C-438B-B0B9-9FF4C705718C}" type="slidenum">
              <a:rPr kumimoji="1" lang="en-US" altLang="ja-JP" sz="1200" b="0" i="0" u="none" strike="noStrike" kern="1200" cap="none" spc="0" normalizeH="0" baseline="0" noProof="0" smtClean="0">
                <a:ln>
                  <a:noFill/>
                </a:ln>
                <a:solidFill>
                  <a:schemeClr val="bg1"/>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600"/>
                </a:spcAft>
                <a:buClrTx/>
                <a:buSzTx/>
                <a:buFontTx/>
                <a:buNone/>
                <a:tabLst/>
                <a:defRPr/>
              </a:pPr>
              <a:t>10</a:t>
            </a:fld>
            <a:endParaRPr kumimoji="1" lang="en-US" altLang="ja-JP" sz="1200" b="0" i="0" u="none" strike="noStrike" kern="1200" cap="none" spc="0" normalizeH="0" baseline="0" noProof="0">
              <a:ln>
                <a:noFill/>
              </a:ln>
              <a:solidFill>
                <a:schemeClr val="bg1"/>
              </a:solidFill>
              <a:effectLst/>
              <a:uLnTx/>
              <a:uFillTx/>
              <a:latin typeface="+mn-lt"/>
              <a:ea typeface="+mn-ea"/>
              <a:cs typeface="+mn-cs"/>
            </a:endParaRPr>
          </a:p>
        </p:txBody>
      </p:sp>
      <p:sp>
        <p:nvSpPr>
          <p:cNvPr id="11" name="Title 10"/>
          <p:cNvSpPr>
            <a:spLocks noGrp="1"/>
          </p:cNvSpPr>
          <p:nvPr>
            <p:ph type="title"/>
          </p:nvPr>
        </p:nvSpPr>
        <p:spPr/>
        <p:txBody>
          <a:bodyPr/>
          <a:lstStyle/>
          <a:p>
            <a:endParaRPr lang="en-US" dirty="0"/>
          </a:p>
        </p:txBody>
      </p:sp>
      <p:sp>
        <p:nvSpPr>
          <p:cNvPr id="13" name="Content Placeholder 12"/>
          <p:cNvSpPr>
            <a:spLocks noGrp="1"/>
          </p:cNvSpPr>
          <p:nvPr>
            <p:ph idx="1"/>
          </p:nvPr>
        </p:nvSpPr>
        <p:spPr/>
        <p:txBody>
          <a:bodyPr/>
          <a:lstStyle/>
          <a:p>
            <a:endParaRPr lang="en-US" dirty="0"/>
          </a:p>
        </p:txBody>
      </p:sp>
      <p:pic>
        <p:nvPicPr>
          <p:cNvPr id="14" name="Picture 13"/>
          <p:cNvPicPr/>
          <p:nvPr/>
        </p:nvPicPr>
        <p:blipFill>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tretch>
            <a:fillRect/>
          </a:stretch>
        </p:blipFill>
        <p:spPr>
          <a:xfrm>
            <a:off x="4602615" y="0"/>
            <a:ext cx="7589385" cy="6858000"/>
          </a:xfrm>
          <a:prstGeom prst="rect">
            <a:avLst/>
          </a:prstGeom>
        </p:spPr>
      </p:pic>
      <p:sp>
        <p:nvSpPr>
          <p:cNvPr id="16" name="フッター プレースホルダー 3">
            <a:extLst>
              <a:ext uri="{FF2B5EF4-FFF2-40B4-BE49-F238E27FC236}">
                <a16:creationId xmlns="" xmlns:a16="http://schemas.microsoft.com/office/drawing/2014/main" id="{1EFC3616-8510-44A8-80DD-2C187E4954AD}"/>
              </a:ext>
            </a:extLst>
          </p:cNvPr>
          <p:cNvSpPr txBox="1">
            <a:spLocks/>
          </p:cNvSpPr>
          <p:nvPr/>
        </p:nvSpPr>
        <p:spPr>
          <a:xfrm>
            <a:off x="1529108" y="6209393"/>
            <a:ext cx="9050623" cy="3651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The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3th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International Conference on </a:t>
            </a:r>
            <a:r>
              <a:rPr kumimoji="0" lang="en-US" altLang="ja-JP" sz="1600" dirty="0" smtClean="0">
                <a:latin typeface="Calibri" panose="020F0502020204030204"/>
              </a:rPr>
              <a:t>Earth Science and Energy,  17</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November 2021</a:t>
            </a:r>
            <a:endParaRPr kumimoji="0" lang="en-US" altLang="ja-JP" sz="1600" b="0" i="0" u="none" strike="noStrike" kern="1200" cap="none" spc="0" normalizeH="0" baseline="0" noProof="0" dirty="0">
              <a:ln>
                <a:noFill/>
              </a:ln>
              <a:solidFill>
                <a:schemeClr val="tx1"/>
              </a:solidFill>
              <a:effectLst/>
              <a:uLnTx/>
              <a:uFillTx/>
              <a:latin typeface="Calibri" panose="020F0502020204030204"/>
              <a:ea typeface="+mn-ea"/>
              <a:cs typeface="+mn-cs"/>
            </a:endParaRPr>
          </a:p>
        </p:txBody>
      </p:sp>
    </p:spTree>
    <p:extLst>
      <p:ext uri="{BB962C8B-B14F-4D97-AF65-F5344CB8AC3E}">
        <p14:creationId xmlns="" xmlns:p14="http://schemas.microsoft.com/office/powerpoint/2010/main" val="106148357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 xmlns:a16="http://schemas.microsoft.com/office/drawing/2014/main" id="{907EF6B7-1338-4443-8C46-6A318D952DF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 xmlns:a16="http://schemas.microsoft.com/office/drawing/2014/main" id="{DAAE4CDD-124C-4DCF-9584-B6033B545DD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 xmlns:a16="http://schemas.microsoft.com/office/drawing/2014/main" id="{1ABDBFF3-D33E-416C-9C36-D65D0893608C}"/>
              </a:ext>
            </a:extLst>
          </p:cNvPr>
          <p:cNvSpPr>
            <a:spLocks noGrp="1"/>
          </p:cNvSpPr>
          <p:nvPr>
            <p:ph type="title"/>
          </p:nvPr>
        </p:nvSpPr>
        <p:spPr>
          <a:xfrm>
            <a:off x="450166" y="1153572"/>
            <a:ext cx="3437068" cy="4461163"/>
          </a:xfrm>
        </p:spPr>
        <p:txBody>
          <a:bodyPr vert="horz" lIns="91440" tIns="45720" rIns="91440" bIns="45720" rtlCol="0">
            <a:normAutofit/>
          </a:bodyPr>
          <a:lstStyle/>
          <a:p>
            <a:r>
              <a:rPr kumimoji="1" lang="en-US" altLang="ja-JP" sz="3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INTRODUCTION</a:t>
            </a:r>
          </a:p>
        </p:txBody>
      </p:sp>
      <p:sp>
        <p:nvSpPr>
          <p:cNvPr id="27" name="Arc 26">
            <a:extLst>
              <a:ext uri="{FF2B5EF4-FFF2-40B4-BE49-F238E27FC236}">
                <a16:creationId xmlns="" xmlns:a16="http://schemas.microsoft.com/office/drawing/2014/main" id="{081E4A58-353D-44AE-B2FC-2A74E2E400F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コンテンツ プレースホルダー 2">
            <a:extLst>
              <a:ext uri="{FF2B5EF4-FFF2-40B4-BE49-F238E27FC236}">
                <a16:creationId xmlns="" xmlns:a16="http://schemas.microsoft.com/office/drawing/2014/main" id="{0BD69B6A-3D25-4566-84C1-E7DB9CA2F188}"/>
              </a:ext>
            </a:extLst>
          </p:cNvPr>
          <p:cNvSpPr>
            <a:spLocks noGrp="1"/>
          </p:cNvSpPr>
          <p:nvPr>
            <p:ph idx="1"/>
          </p:nvPr>
        </p:nvSpPr>
        <p:spPr>
          <a:xfrm>
            <a:off x="4196443" y="591344"/>
            <a:ext cx="7995557" cy="5585619"/>
          </a:xfrm>
        </p:spPr>
        <p:txBody>
          <a:bodyPr vert="horz" lIns="91440" tIns="45720" rIns="91440" bIns="45720" rtlCol="0" anchor="ctr">
            <a:normAutofit fontScale="92500" lnSpcReduction="10000"/>
          </a:bodyPr>
          <a:lstStyle/>
          <a:p>
            <a:r>
              <a:rPr lang="en-US" dirty="0" smtClean="0"/>
              <a:t>Vegetables are important for human health because of their vitamins, minerals, </a:t>
            </a:r>
            <a:r>
              <a:rPr lang="en-US" dirty="0" err="1" smtClean="0"/>
              <a:t>phytochemical</a:t>
            </a:r>
            <a:r>
              <a:rPr lang="en-US" dirty="0" smtClean="0"/>
              <a:t> compounds, and dietary fiber content.</a:t>
            </a:r>
          </a:p>
          <a:p>
            <a:r>
              <a:rPr lang="en-US" dirty="0" smtClean="0"/>
              <a:t> The average consumption in Indonesia is 70.0 g/person/day. </a:t>
            </a:r>
          </a:p>
          <a:p>
            <a:r>
              <a:rPr lang="en-US" dirty="0" smtClean="0"/>
              <a:t>This average consumption is considered inadequate if compared with the recommended level based on the guidelines of balanced nutrition</a:t>
            </a:r>
          </a:p>
          <a:p>
            <a:r>
              <a:rPr lang="en-US" dirty="0" smtClean="0"/>
              <a:t>Vegetables are usually cultivated in traditional farm in naturally occurring ecosystem made up of living and non-living factors. </a:t>
            </a:r>
          </a:p>
          <a:p>
            <a:r>
              <a:rPr lang="en-US" dirty="0" smtClean="0"/>
              <a:t>However, nowadays humans have been creating artificial ecosystem, such as hydroponics, to produce green leafy vegetables.</a:t>
            </a:r>
          </a:p>
        </p:txBody>
      </p:sp>
      <p:sp>
        <p:nvSpPr>
          <p:cNvPr id="5" name="スライド番号プレースホルダー 4">
            <a:extLst>
              <a:ext uri="{FF2B5EF4-FFF2-40B4-BE49-F238E27FC236}">
                <a16:creationId xmlns="" xmlns:a16="http://schemas.microsoft.com/office/drawing/2014/main" id="{6A45B58F-8E7C-44FB-88A3-61B985716AF9}"/>
              </a:ext>
            </a:extLst>
          </p:cNvPr>
          <p:cNvSpPr>
            <a:spLocks noGrp="1"/>
          </p:cNvSpPr>
          <p:nvPr>
            <p:ph type="sldNum" sz="quarter" idx="12"/>
          </p:nvPr>
        </p:nvSpPr>
        <p:spPr>
          <a:xfrm>
            <a:off x="10076140" y="6381034"/>
            <a:ext cx="1812235" cy="365125"/>
          </a:xfrm>
        </p:spPr>
        <p:txBody>
          <a:bodyPr vert="horz" lIns="91440" tIns="45720" rIns="91440" bIns="45720" rtlCol="0">
            <a:normAutofit/>
          </a:bodyPr>
          <a:lstStyle/>
          <a:p>
            <a:pPr>
              <a:spcAft>
                <a:spcPts val="600"/>
              </a:spcAft>
              <a:defRPr/>
            </a:pPr>
            <a:fld id="{958EAFE7-E02C-438B-B0B9-9FF4C705718C}" type="slidenum">
              <a:rPr kumimoji="0" lang="en-US" altLang="ja-JP" sz="1600">
                <a:latin typeface="Calibri" panose="020F0502020204030204"/>
              </a:rPr>
              <a:pPr>
                <a:spcAft>
                  <a:spcPts val="600"/>
                </a:spcAft>
                <a:defRPr/>
              </a:pPr>
              <a:t>2</a:t>
            </a:fld>
            <a:endParaRPr kumimoji="0" lang="en-US" altLang="ja-JP" sz="1600">
              <a:latin typeface="Calibri" panose="020F0502020204030204"/>
            </a:endParaRPr>
          </a:p>
        </p:txBody>
      </p:sp>
      <p:sp>
        <p:nvSpPr>
          <p:cNvPr id="10" name="スライド番号プレースホルダー 4">
            <a:extLst>
              <a:ext uri="{FF2B5EF4-FFF2-40B4-BE49-F238E27FC236}">
                <a16:creationId xmlns="" xmlns:a16="http://schemas.microsoft.com/office/drawing/2014/main" id="{692C80D7-5BC6-4AC1-8A74-A9816BAE3620}"/>
              </a:ext>
            </a:extLst>
          </p:cNvPr>
          <p:cNvSpPr txBox="1">
            <a:spLocks/>
          </p:cNvSpPr>
          <p:nvPr/>
        </p:nvSpPr>
        <p:spPr>
          <a:xfrm>
            <a:off x="11146536" y="6035040"/>
            <a:ext cx="548640" cy="548640"/>
          </a:xfrm>
          <a:prstGeom prst="ellipse">
            <a:avLst/>
          </a:prstGeom>
          <a:solidFill>
            <a:schemeClr val="tx1">
              <a:alpha val="80000"/>
            </a:schemeClr>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fld id="{958EAFE7-E02C-438B-B0B9-9FF4C705718C}" type="slidenum">
              <a:rPr kumimoji="1" lang="en-US" altLang="ja-JP" sz="1200" b="0" i="0" u="none" strike="noStrike" kern="1200" cap="none" spc="0" normalizeH="0" baseline="0" noProof="0" smtClean="0">
                <a:ln>
                  <a:noFill/>
                </a:ln>
                <a:solidFill>
                  <a:schemeClr val="bg1"/>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600"/>
                </a:spcAft>
                <a:buClrTx/>
                <a:buSzTx/>
                <a:buFontTx/>
                <a:buNone/>
                <a:tabLst/>
                <a:defRPr/>
              </a:pPr>
              <a:t>2</a:t>
            </a:fld>
            <a:endParaRPr kumimoji="1" lang="en-US" altLang="ja-JP" sz="1200" b="0" i="0" u="none" strike="noStrike" kern="1200" cap="none" spc="0" normalizeH="0" baseline="0" noProof="0">
              <a:ln>
                <a:noFill/>
              </a:ln>
              <a:solidFill>
                <a:schemeClr val="bg1"/>
              </a:solidFill>
              <a:effectLst/>
              <a:uLnTx/>
              <a:uFillTx/>
              <a:latin typeface="+mn-lt"/>
              <a:ea typeface="+mn-ea"/>
              <a:cs typeface="+mn-cs"/>
            </a:endParaRPr>
          </a:p>
        </p:txBody>
      </p:sp>
      <p:sp>
        <p:nvSpPr>
          <p:cNvPr id="11" name="フッター プレースホルダー 3">
            <a:extLst>
              <a:ext uri="{FF2B5EF4-FFF2-40B4-BE49-F238E27FC236}">
                <a16:creationId xmlns="" xmlns:a16="http://schemas.microsoft.com/office/drawing/2014/main" id="{1EFC3616-8510-44A8-80DD-2C187E4954AD}"/>
              </a:ext>
            </a:extLst>
          </p:cNvPr>
          <p:cNvSpPr txBox="1">
            <a:spLocks/>
          </p:cNvSpPr>
          <p:nvPr/>
        </p:nvSpPr>
        <p:spPr>
          <a:xfrm>
            <a:off x="1529108" y="6209393"/>
            <a:ext cx="9050623" cy="3651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The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3th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International Conference on </a:t>
            </a:r>
            <a:r>
              <a:rPr kumimoji="0" lang="en-US" altLang="ja-JP" sz="1600" dirty="0" smtClean="0">
                <a:latin typeface="Calibri" panose="020F0502020204030204"/>
              </a:rPr>
              <a:t>Earth Science and Energy,  17</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November 2021</a:t>
            </a:r>
            <a:endParaRPr kumimoji="0" lang="en-US" altLang="ja-JP" sz="1600" b="0" i="0" u="none" strike="noStrike" kern="1200" cap="none" spc="0" normalizeH="0" baseline="0" noProof="0" dirty="0">
              <a:ln>
                <a:noFill/>
              </a:ln>
              <a:solidFill>
                <a:schemeClr val="tx1"/>
              </a:solidFill>
              <a:effectLst/>
              <a:uLnTx/>
              <a:uFillTx/>
              <a:latin typeface="Calibri" panose="020F0502020204030204"/>
              <a:ea typeface="+mn-ea"/>
              <a:cs typeface="+mn-cs"/>
            </a:endParaRPr>
          </a:p>
        </p:txBody>
      </p:sp>
    </p:spTree>
    <p:extLst>
      <p:ext uri="{BB962C8B-B14F-4D97-AF65-F5344CB8AC3E}">
        <p14:creationId xmlns="" xmlns:p14="http://schemas.microsoft.com/office/powerpoint/2010/main" val="337603119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3" name="Rectangle 22">
            <a:extLst>
              <a:ext uri="{FF2B5EF4-FFF2-40B4-BE49-F238E27FC236}">
                <a16:creationId xmlns="" xmlns:a16="http://schemas.microsoft.com/office/drawing/2014/main" id="{907EF6B7-1338-4443-8C46-6A318D952DFD}"/>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3048"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5" name="Freeform: Shape 24">
            <a:extLst>
              <a:ext uri="{FF2B5EF4-FFF2-40B4-BE49-F238E27FC236}">
                <a16:creationId xmlns="" xmlns:a16="http://schemas.microsoft.com/office/drawing/2014/main" id="{DAAE4CDD-124C-4DCF-9584-B6033B545DD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1" y="0"/>
            <a:ext cx="4167271" cy="6858000"/>
          </a:xfrm>
          <a:custGeom>
            <a:avLst/>
            <a:gdLst>
              <a:gd name="connsiteX0" fmla="*/ 0 w 4167271"/>
              <a:gd name="connsiteY0" fmla="*/ 0 h 6858000"/>
              <a:gd name="connsiteX1" fmla="*/ 2259550 w 4167271"/>
              <a:gd name="connsiteY1" fmla="*/ 0 h 6858000"/>
              <a:gd name="connsiteX2" fmla="*/ 2387803 w 4167271"/>
              <a:gd name="connsiteY2" fmla="*/ 82222 h 6858000"/>
              <a:gd name="connsiteX3" fmla="*/ 4167271 w 4167271"/>
              <a:gd name="connsiteY3" fmla="*/ 3429000 h 6858000"/>
              <a:gd name="connsiteX4" fmla="*/ 2387803 w 4167271"/>
              <a:gd name="connsiteY4" fmla="*/ 6775779 h 6858000"/>
              <a:gd name="connsiteX5" fmla="*/ 2259550 w 4167271"/>
              <a:gd name="connsiteY5" fmla="*/ 6858000 h 6858000"/>
              <a:gd name="connsiteX6" fmla="*/ 0 w 4167271"/>
              <a:gd name="connsiteY6" fmla="*/ 6858000 h 68580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4167271" h="6858000">
                <a:moveTo>
                  <a:pt x="0" y="0"/>
                </a:moveTo>
                <a:lnTo>
                  <a:pt x="2259550" y="0"/>
                </a:lnTo>
                <a:lnTo>
                  <a:pt x="2387803" y="82222"/>
                </a:lnTo>
                <a:cubicBezTo>
                  <a:pt x="3461407" y="807534"/>
                  <a:pt x="4167271" y="2035835"/>
                  <a:pt x="4167271" y="3429000"/>
                </a:cubicBezTo>
                <a:cubicBezTo>
                  <a:pt x="4167271" y="4822165"/>
                  <a:pt x="3461407" y="6050467"/>
                  <a:pt x="2387803" y="6775779"/>
                </a:cubicBezTo>
                <a:lnTo>
                  <a:pt x="2259550" y="6858000"/>
                </a:lnTo>
                <a:lnTo>
                  <a:pt x="0" y="6858000"/>
                </a:lnTo>
                <a:close/>
              </a:path>
            </a:pathLst>
          </a:cu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 xmlns:a16="http://schemas.microsoft.com/office/drawing/2014/main" id="{1ABDBFF3-D33E-416C-9C36-D65D0893608C}"/>
              </a:ext>
            </a:extLst>
          </p:cNvPr>
          <p:cNvSpPr>
            <a:spLocks noGrp="1"/>
          </p:cNvSpPr>
          <p:nvPr>
            <p:ph type="title"/>
          </p:nvPr>
        </p:nvSpPr>
        <p:spPr>
          <a:xfrm>
            <a:off x="450166" y="1153572"/>
            <a:ext cx="3437068" cy="4461163"/>
          </a:xfrm>
        </p:spPr>
        <p:txBody>
          <a:bodyPr vert="horz" lIns="91440" tIns="45720" rIns="91440" bIns="45720" rtlCol="0">
            <a:normAutofit/>
          </a:bodyPr>
          <a:lstStyle/>
          <a:p>
            <a:r>
              <a:rPr kumimoji="1" lang="en-US" altLang="ja-JP" sz="32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INTRODUCTION</a:t>
            </a:r>
          </a:p>
        </p:txBody>
      </p:sp>
      <p:sp>
        <p:nvSpPr>
          <p:cNvPr id="27" name="Arc 26">
            <a:extLst>
              <a:ext uri="{FF2B5EF4-FFF2-40B4-BE49-F238E27FC236}">
                <a16:creationId xmlns="" xmlns:a16="http://schemas.microsoft.com/office/drawing/2014/main" id="{081E4A58-353D-44AE-B2FC-2A74E2E400F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flipV="1">
            <a:off x="7550402" y="2455479"/>
            <a:ext cx="4083433" cy="4083433"/>
          </a:xfrm>
          <a:prstGeom prst="arc">
            <a:avLst/>
          </a:prstGeom>
          <a:ln w="127000" cap="rnd">
            <a:solidFill>
              <a:schemeClr val="accent4"/>
            </a:solidFill>
            <a:prstDash val="dash"/>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dirty="0"/>
          </a:p>
        </p:txBody>
      </p:sp>
      <p:sp>
        <p:nvSpPr>
          <p:cNvPr id="3" name="コンテンツ プレースホルダー 2">
            <a:extLst>
              <a:ext uri="{FF2B5EF4-FFF2-40B4-BE49-F238E27FC236}">
                <a16:creationId xmlns="" xmlns:a16="http://schemas.microsoft.com/office/drawing/2014/main" id="{0BD69B6A-3D25-4566-84C1-E7DB9CA2F188}"/>
              </a:ext>
            </a:extLst>
          </p:cNvPr>
          <p:cNvSpPr>
            <a:spLocks noGrp="1"/>
          </p:cNvSpPr>
          <p:nvPr>
            <p:ph idx="1"/>
          </p:nvPr>
        </p:nvSpPr>
        <p:spPr>
          <a:xfrm>
            <a:off x="4196443" y="591344"/>
            <a:ext cx="7995557" cy="5585619"/>
          </a:xfrm>
        </p:spPr>
        <p:txBody>
          <a:bodyPr vert="horz" lIns="91440" tIns="45720" rIns="91440" bIns="45720" rtlCol="0" anchor="ctr">
            <a:normAutofit/>
          </a:bodyPr>
          <a:lstStyle/>
          <a:p>
            <a:r>
              <a:rPr lang="en-US" sz="2400" dirty="0" smtClean="0"/>
              <a:t>Hydroponics in its most elementary form consists of growing plants without the use of soil, instead it uses water with nutrient additives through a delivery system.</a:t>
            </a:r>
          </a:p>
          <a:p>
            <a:r>
              <a:rPr lang="en-US" sz="2400" dirty="0" smtClean="0"/>
              <a:t>Being associated often with organic vegetables, hydroponic vegetables are increasingly popular.</a:t>
            </a:r>
          </a:p>
          <a:p>
            <a:r>
              <a:rPr lang="en-US" sz="2400" dirty="0" smtClean="0"/>
              <a:t>The market for hydroponic vegetables in Indonesia is at the beginning of its development, so the knowledge about hydroponic consumers is still lacking.</a:t>
            </a:r>
          </a:p>
          <a:p>
            <a:r>
              <a:rPr lang="en-US" sz="2400" dirty="0" smtClean="0"/>
              <a:t>The </a:t>
            </a:r>
            <a:r>
              <a:rPr lang="id-ID" sz="2400" dirty="0" smtClean="0"/>
              <a:t>objective of this </a:t>
            </a:r>
            <a:r>
              <a:rPr lang="en-US" sz="2400" dirty="0" smtClean="0"/>
              <a:t>study is</a:t>
            </a:r>
            <a:r>
              <a:rPr lang="id-ID" sz="2400" dirty="0" smtClean="0"/>
              <a:t> to find out the perception </a:t>
            </a:r>
            <a:r>
              <a:rPr lang="en-US" sz="2400" dirty="0" smtClean="0"/>
              <a:t>of</a:t>
            </a:r>
            <a:r>
              <a:rPr lang="id-ID" sz="2400" dirty="0" smtClean="0"/>
              <a:t> household consumers towards hydroponic vegetables</a:t>
            </a:r>
            <a:endParaRPr lang="en-US" sz="2400" dirty="0" smtClean="0"/>
          </a:p>
        </p:txBody>
      </p:sp>
      <p:sp>
        <p:nvSpPr>
          <p:cNvPr id="5" name="スライド番号プレースホルダー 4">
            <a:extLst>
              <a:ext uri="{FF2B5EF4-FFF2-40B4-BE49-F238E27FC236}">
                <a16:creationId xmlns="" xmlns:a16="http://schemas.microsoft.com/office/drawing/2014/main" id="{6A45B58F-8E7C-44FB-88A3-61B985716AF9}"/>
              </a:ext>
            </a:extLst>
          </p:cNvPr>
          <p:cNvSpPr>
            <a:spLocks noGrp="1"/>
          </p:cNvSpPr>
          <p:nvPr>
            <p:ph type="sldNum" sz="quarter" idx="12"/>
          </p:nvPr>
        </p:nvSpPr>
        <p:spPr>
          <a:xfrm>
            <a:off x="10076140" y="6381034"/>
            <a:ext cx="1812235" cy="365125"/>
          </a:xfrm>
        </p:spPr>
        <p:txBody>
          <a:bodyPr vert="horz" lIns="91440" tIns="45720" rIns="91440" bIns="45720" rtlCol="0">
            <a:normAutofit/>
          </a:bodyPr>
          <a:lstStyle/>
          <a:p>
            <a:pPr>
              <a:spcAft>
                <a:spcPts val="600"/>
              </a:spcAft>
              <a:defRPr/>
            </a:pPr>
            <a:fld id="{958EAFE7-E02C-438B-B0B9-9FF4C705718C}" type="slidenum">
              <a:rPr kumimoji="0" lang="en-US" altLang="ja-JP" sz="1600">
                <a:latin typeface="Calibri" panose="020F0502020204030204"/>
              </a:rPr>
              <a:pPr>
                <a:spcAft>
                  <a:spcPts val="600"/>
                </a:spcAft>
                <a:defRPr/>
              </a:pPr>
              <a:t>3</a:t>
            </a:fld>
            <a:endParaRPr kumimoji="0" lang="en-US" altLang="ja-JP" sz="1600">
              <a:latin typeface="Calibri" panose="020F0502020204030204"/>
            </a:endParaRPr>
          </a:p>
        </p:txBody>
      </p:sp>
      <p:sp>
        <p:nvSpPr>
          <p:cNvPr id="10" name="スライド番号プレースホルダー 4">
            <a:extLst>
              <a:ext uri="{FF2B5EF4-FFF2-40B4-BE49-F238E27FC236}">
                <a16:creationId xmlns="" xmlns:a16="http://schemas.microsoft.com/office/drawing/2014/main" id="{692C80D7-5BC6-4AC1-8A74-A9816BAE3620}"/>
              </a:ext>
            </a:extLst>
          </p:cNvPr>
          <p:cNvSpPr txBox="1">
            <a:spLocks/>
          </p:cNvSpPr>
          <p:nvPr/>
        </p:nvSpPr>
        <p:spPr>
          <a:xfrm>
            <a:off x="11146536" y="6035040"/>
            <a:ext cx="548640" cy="548640"/>
          </a:xfrm>
          <a:prstGeom prst="ellipse">
            <a:avLst/>
          </a:prstGeom>
          <a:solidFill>
            <a:schemeClr val="tx1">
              <a:alpha val="80000"/>
            </a:schemeClr>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fld id="{958EAFE7-E02C-438B-B0B9-9FF4C705718C}" type="slidenum">
              <a:rPr kumimoji="1" lang="en-US" altLang="ja-JP" sz="1200" b="0" i="0" u="none" strike="noStrike" kern="1200" cap="none" spc="0" normalizeH="0" baseline="0" noProof="0" smtClean="0">
                <a:ln>
                  <a:noFill/>
                </a:ln>
                <a:solidFill>
                  <a:schemeClr val="bg1"/>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600"/>
                </a:spcAft>
                <a:buClrTx/>
                <a:buSzTx/>
                <a:buFontTx/>
                <a:buNone/>
                <a:tabLst/>
                <a:defRPr/>
              </a:pPr>
              <a:t>3</a:t>
            </a:fld>
            <a:endParaRPr kumimoji="1" lang="en-US" altLang="ja-JP" sz="1200" b="0" i="0" u="none" strike="noStrike" kern="1200" cap="none" spc="0" normalizeH="0" baseline="0" noProof="0">
              <a:ln>
                <a:noFill/>
              </a:ln>
              <a:solidFill>
                <a:schemeClr val="bg1"/>
              </a:solidFill>
              <a:effectLst/>
              <a:uLnTx/>
              <a:uFillTx/>
              <a:latin typeface="+mn-lt"/>
              <a:ea typeface="+mn-ea"/>
              <a:cs typeface="+mn-cs"/>
            </a:endParaRPr>
          </a:p>
        </p:txBody>
      </p:sp>
      <p:pic>
        <p:nvPicPr>
          <p:cNvPr id="11" name="Picture 10"/>
          <p:cNvPicPr/>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tretch>
            <a:fillRect/>
          </a:stretch>
        </p:blipFill>
        <p:spPr>
          <a:xfrm>
            <a:off x="-1" y="0"/>
            <a:ext cx="4196443" cy="3265714"/>
          </a:xfrm>
          <a:prstGeom prst="rect">
            <a:avLst/>
          </a:prstGeom>
        </p:spPr>
      </p:pic>
      <p:pic>
        <p:nvPicPr>
          <p:cNvPr id="12" name="Picture 11"/>
          <p:cNvPicPr/>
          <p:nvPr/>
        </p:nvPicPr>
        <p:blipFill>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tretch>
            <a:fillRect/>
          </a:stretch>
        </p:blipFill>
        <p:spPr>
          <a:xfrm>
            <a:off x="-1" y="3281567"/>
            <a:ext cx="4212772" cy="3576433"/>
          </a:xfrm>
          <a:prstGeom prst="rect">
            <a:avLst/>
          </a:prstGeom>
        </p:spPr>
      </p:pic>
      <p:sp>
        <p:nvSpPr>
          <p:cNvPr id="13" name="フッター プレースホルダー 3">
            <a:extLst>
              <a:ext uri="{FF2B5EF4-FFF2-40B4-BE49-F238E27FC236}">
                <a16:creationId xmlns="" xmlns:a16="http://schemas.microsoft.com/office/drawing/2014/main" id="{1EFC3616-8510-44A8-80DD-2C187E4954AD}"/>
              </a:ext>
            </a:extLst>
          </p:cNvPr>
          <p:cNvSpPr txBox="1">
            <a:spLocks/>
          </p:cNvSpPr>
          <p:nvPr/>
        </p:nvSpPr>
        <p:spPr>
          <a:xfrm>
            <a:off x="1529108" y="6209393"/>
            <a:ext cx="9050623" cy="3651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The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3th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International Conference on </a:t>
            </a:r>
            <a:r>
              <a:rPr kumimoji="0" lang="en-US" altLang="ja-JP" sz="1600" dirty="0" smtClean="0">
                <a:latin typeface="Calibri" panose="020F0502020204030204"/>
              </a:rPr>
              <a:t>Earth Science and Energy,  17</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November 2021</a:t>
            </a:r>
            <a:endParaRPr kumimoji="0" lang="en-US" altLang="ja-JP" sz="1600" b="0" i="0" u="none" strike="noStrike" kern="1200" cap="none" spc="0" normalizeH="0" baseline="0" noProof="0" dirty="0">
              <a:ln>
                <a:noFill/>
              </a:ln>
              <a:solidFill>
                <a:schemeClr val="tx1"/>
              </a:solidFill>
              <a:effectLst/>
              <a:uLnTx/>
              <a:uFillTx/>
              <a:latin typeface="Calibri" panose="020F0502020204030204"/>
              <a:ea typeface="+mn-ea"/>
              <a:cs typeface="+mn-cs"/>
            </a:endParaRPr>
          </a:p>
        </p:txBody>
      </p:sp>
    </p:spTree>
    <p:extLst>
      <p:ext uri="{BB962C8B-B14F-4D97-AF65-F5344CB8AC3E}">
        <p14:creationId xmlns="" xmlns:p14="http://schemas.microsoft.com/office/powerpoint/2010/main" val="337603119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21" name="Rectangle 20">
            <a:extLst>
              <a:ext uri="{FF2B5EF4-FFF2-40B4-BE49-F238E27FC236}">
                <a16:creationId xmlns="" xmlns:a16="http://schemas.microsoft.com/office/drawing/2014/main" id="{3E443FD7-A66B-4AA0-872D-B088B9BC5F1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 xmlns:a16="http://schemas.microsoft.com/office/drawing/2014/main" id="{70FA5E9D-F034-4A63-B68E-0870590FA690}"/>
              </a:ext>
            </a:extLst>
          </p:cNvPr>
          <p:cNvSpPr>
            <a:spLocks noGrp="1"/>
          </p:cNvSpPr>
          <p:nvPr>
            <p:ph type="title"/>
          </p:nvPr>
        </p:nvSpPr>
        <p:spPr>
          <a:xfrm>
            <a:off x="457199" y="0"/>
            <a:ext cx="8470820" cy="794933"/>
          </a:xfrm>
        </p:spPr>
        <p:txBody>
          <a:bodyPr vert="horz" lIns="91440" tIns="45720" rIns="91440" bIns="45720" rtlCol="0" anchor="b">
            <a:normAutofit/>
          </a:bodyPr>
          <a:lstStyle/>
          <a:p>
            <a:r>
              <a:rPr kumimoji="1" lang="en-US" altLang="ja-JP" sz="4000" b="1" kern="1200" dirty="0">
                <a:solidFill>
                  <a:schemeClr val="accent2">
                    <a:lumMod val="75000"/>
                  </a:schemeClr>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Materials and Method</a:t>
            </a:r>
          </a:p>
        </p:txBody>
      </p:sp>
      <p:sp>
        <p:nvSpPr>
          <p:cNvPr id="23" name="Freeform: Shape 22">
            <a:extLst>
              <a:ext uri="{FF2B5EF4-FFF2-40B4-BE49-F238E27FC236}">
                <a16:creationId xmlns="" xmlns:a16="http://schemas.microsoft.com/office/drawing/2014/main" id="{C04BE0EF-3561-49B4-9A29-F283168A91C7}"/>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5510370" y="851518"/>
            <a:ext cx="6184806" cy="5154967"/>
          </a:xfrm>
          <a:custGeom>
            <a:avLst/>
            <a:gdLst>
              <a:gd name="connsiteX0" fmla="*/ 363179 w 6184806"/>
              <a:gd name="connsiteY0" fmla="*/ 3125191 h 5154967"/>
              <a:gd name="connsiteX1" fmla="*/ 898270 w 6184806"/>
              <a:gd name="connsiteY1" fmla="*/ 3125191 h 5154967"/>
              <a:gd name="connsiteX2" fmla="*/ 980326 w 6184806"/>
              <a:gd name="connsiteY2" fmla="*/ 3173551 h 5154967"/>
              <a:gd name="connsiteX3" fmla="*/ 1248448 w 6184806"/>
              <a:gd name="connsiteY3" fmla="*/ 3635277 h 5154967"/>
              <a:gd name="connsiteX4" fmla="*/ 1248448 w 6184806"/>
              <a:gd name="connsiteY4" fmla="*/ 3729695 h 5154967"/>
              <a:gd name="connsiteX5" fmla="*/ 980326 w 6184806"/>
              <a:gd name="connsiteY5" fmla="*/ 4191421 h 5154967"/>
              <a:gd name="connsiteX6" fmla="*/ 898270 w 6184806"/>
              <a:gd name="connsiteY6" fmla="*/ 4239781 h 5154967"/>
              <a:gd name="connsiteX7" fmla="*/ 363179 w 6184806"/>
              <a:gd name="connsiteY7" fmla="*/ 4239781 h 5154967"/>
              <a:gd name="connsiteX8" fmla="*/ 279969 w 6184806"/>
              <a:gd name="connsiteY8" fmla="*/ 4191421 h 5154967"/>
              <a:gd name="connsiteX9" fmla="*/ 13002 w 6184806"/>
              <a:gd name="connsiteY9" fmla="*/ 3729695 h 5154967"/>
              <a:gd name="connsiteX10" fmla="*/ 13002 w 6184806"/>
              <a:gd name="connsiteY10" fmla="*/ 3635277 h 5154967"/>
              <a:gd name="connsiteX11" fmla="*/ 279969 w 6184806"/>
              <a:gd name="connsiteY11" fmla="*/ 3173551 h 5154967"/>
              <a:gd name="connsiteX12" fmla="*/ 363179 w 6184806"/>
              <a:gd name="connsiteY12" fmla="*/ 3125191 h 5154967"/>
              <a:gd name="connsiteX13" fmla="*/ 2489721 w 6184806"/>
              <a:gd name="connsiteY13" fmla="*/ 570035 h 5154967"/>
              <a:gd name="connsiteX14" fmla="*/ 2764862 w 6184806"/>
              <a:gd name="connsiteY14" fmla="*/ 570035 h 5154967"/>
              <a:gd name="connsiteX15" fmla="*/ 2796959 w 6184806"/>
              <a:gd name="connsiteY15" fmla="*/ 570035 h 5154967"/>
              <a:gd name="connsiteX16" fmla="*/ 2827587 w 6184806"/>
              <a:gd name="connsiteY16" fmla="*/ 622777 h 5154967"/>
              <a:gd name="connsiteX17" fmla="*/ 2977604 w 6184806"/>
              <a:gd name="connsiteY17" fmla="*/ 881117 h 5154967"/>
              <a:gd name="connsiteX18" fmla="*/ 2977604 w 6184806"/>
              <a:gd name="connsiteY18" fmla="*/ 1025720 h 5154967"/>
              <a:gd name="connsiteX19" fmla="*/ 2566968 w 6184806"/>
              <a:gd name="connsiteY19" fmla="*/ 1732863 h 5154967"/>
              <a:gd name="connsiteX20" fmla="*/ 2441299 w 6184806"/>
              <a:gd name="connsiteY20" fmla="*/ 1806927 h 5154967"/>
              <a:gd name="connsiteX21" fmla="*/ 1621798 w 6184806"/>
              <a:gd name="connsiteY21" fmla="*/ 1806927 h 5154967"/>
              <a:gd name="connsiteX22" fmla="*/ 1583218 w 6184806"/>
              <a:gd name="connsiteY22" fmla="*/ 1801802 h 5154967"/>
              <a:gd name="connsiteX23" fmla="*/ 1556683 w 6184806"/>
              <a:gd name="connsiteY23" fmla="*/ 1790677 h 5154967"/>
              <a:gd name="connsiteX24" fmla="*/ 1572899 w 6184806"/>
              <a:gd name="connsiteY24" fmla="*/ 1762630 h 5154967"/>
              <a:gd name="connsiteX25" fmla="*/ 2147429 w 6184806"/>
              <a:gd name="connsiteY25" fmla="*/ 768968 h 5154967"/>
              <a:gd name="connsiteX26" fmla="*/ 2489721 w 6184806"/>
              <a:gd name="connsiteY26" fmla="*/ 570035 h 5154967"/>
              <a:gd name="connsiteX27" fmla="*/ 1573268 w 6184806"/>
              <a:gd name="connsiteY27" fmla="*/ 0 h 5154967"/>
              <a:gd name="connsiteX28" fmla="*/ 2497662 w 6184806"/>
              <a:gd name="connsiteY28" fmla="*/ 0 h 5154967"/>
              <a:gd name="connsiteX29" fmla="*/ 2639415 w 6184806"/>
              <a:gd name="connsiteY29" fmla="*/ 83546 h 5154967"/>
              <a:gd name="connsiteX30" fmla="*/ 2887862 w 6184806"/>
              <a:gd name="connsiteY30" fmla="*/ 511387 h 5154967"/>
              <a:gd name="connsiteX31" fmla="*/ 2915928 w 6184806"/>
              <a:gd name="connsiteY31" fmla="*/ 559720 h 5154967"/>
              <a:gd name="connsiteX32" fmla="*/ 2893844 w 6184806"/>
              <a:gd name="connsiteY32" fmla="*/ 559720 h 5154967"/>
              <a:gd name="connsiteX33" fmla="*/ 2789466 w 6184806"/>
              <a:gd name="connsiteY33" fmla="*/ 559720 h 5154967"/>
              <a:gd name="connsiteX34" fmla="*/ 2744122 w 6184806"/>
              <a:gd name="connsiteY34" fmla="*/ 481634 h 5154967"/>
              <a:gd name="connsiteX35" fmla="*/ 2570885 w 6184806"/>
              <a:gd name="connsiteY35" fmla="*/ 183309 h 5154967"/>
              <a:gd name="connsiteX36" fmla="*/ 2445216 w 6184806"/>
              <a:gd name="connsiteY36" fmla="*/ 109243 h 5154967"/>
              <a:gd name="connsiteX37" fmla="*/ 1625714 w 6184806"/>
              <a:gd name="connsiteY37" fmla="*/ 109243 h 5154967"/>
              <a:gd name="connsiteX38" fmla="*/ 1498276 w 6184806"/>
              <a:gd name="connsiteY38" fmla="*/ 183309 h 5154967"/>
              <a:gd name="connsiteX39" fmla="*/ 1089410 w 6184806"/>
              <a:gd name="connsiteY39" fmla="*/ 890450 h 5154967"/>
              <a:gd name="connsiteX40" fmla="*/ 1089410 w 6184806"/>
              <a:gd name="connsiteY40" fmla="*/ 1035054 h 5154967"/>
              <a:gd name="connsiteX41" fmla="*/ 1498276 w 6184806"/>
              <a:gd name="connsiteY41" fmla="*/ 1742196 h 5154967"/>
              <a:gd name="connsiteX42" fmla="*/ 1552039 w 6184806"/>
              <a:gd name="connsiteY42" fmla="*/ 1796422 h 5154967"/>
              <a:gd name="connsiteX43" fmla="*/ 1558260 w 6184806"/>
              <a:gd name="connsiteY43" fmla="*/ 1799029 h 5154967"/>
              <a:gd name="connsiteX44" fmla="*/ 1524911 w 6184806"/>
              <a:gd name="connsiteY44" fmla="*/ 1856707 h 5154967"/>
              <a:gd name="connsiteX45" fmla="*/ 1500108 w 6184806"/>
              <a:gd name="connsiteY45" fmla="*/ 1899604 h 5154967"/>
              <a:gd name="connsiteX46" fmla="*/ 1525834 w 6184806"/>
              <a:gd name="connsiteY46" fmla="*/ 1910390 h 5154967"/>
              <a:gd name="connsiteX47" fmla="*/ 1569352 w 6184806"/>
              <a:gd name="connsiteY47" fmla="*/ 1916170 h 5154967"/>
              <a:gd name="connsiteX48" fmla="*/ 2493745 w 6184806"/>
              <a:gd name="connsiteY48" fmla="*/ 1916170 h 5154967"/>
              <a:gd name="connsiteX49" fmla="*/ 2635498 w 6184806"/>
              <a:gd name="connsiteY49" fmla="*/ 1832627 h 5154967"/>
              <a:gd name="connsiteX50" fmla="*/ 3098693 w 6184806"/>
              <a:gd name="connsiteY50" fmla="*/ 1034974 h 5154967"/>
              <a:gd name="connsiteX51" fmla="*/ 3098693 w 6184806"/>
              <a:gd name="connsiteY51" fmla="*/ 871863 h 5154967"/>
              <a:gd name="connsiteX52" fmla="*/ 2945803 w 6184806"/>
              <a:gd name="connsiteY52" fmla="*/ 608576 h 5154967"/>
              <a:gd name="connsiteX53" fmla="*/ 2923422 w 6184806"/>
              <a:gd name="connsiteY53" fmla="*/ 570035 h 5154967"/>
              <a:gd name="connsiteX54" fmla="*/ 3027104 w 6184806"/>
              <a:gd name="connsiteY54" fmla="*/ 570035 h 5154967"/>
              <a:gd name="connsiteX55" fmla="*/ 4690846 w 6184806"/>
              <a:gd name="connsiteY55" fmla="*/ 570035 h 5154967"/>
              <a:gd name="connsiteX56" fmla="*/ 5028384 w 6184806"/>
              <a:gd name="connsiteY56" fmla="*/ 768968 h 5154967"/>
              <a:gd name="connsiteX57" fmla="*/ 6131323 w 6184806"/>
              <a:gd name="connsiteY57" fmla="*/ 2668304 h 5154967"/>
              <a:gd name="connsiteX58" fmla="*/ 6131323 w 6184806"/>
              <a:gd name="connsiteY58" fmla="*/ 3056698 h 5154967"/>
              <a:gd name="connsiteX59" fmla="*/ 5028384 w 6184806"/>
              <a:gd name="connsiteY59" fmla="*/ 4956035 h 5154967"/>
              <a:gd name="connsiteX60" fmla="*/ 4690846 w 6184806"/>
              <a:gd name="connsiteY60" fmla="*/ 5154967 h 5154967"/>
              <a:gd name="connsiteX61" fmla="*/ 2489721 w 6184806"/>
              <a:gd name="connsiteY61" fmla="*/ 5154967 h 5154967"/>
              <a:gd name="connsiteX62" fmla="*/ 2147429 w 6184806"/>
              <a:gd name="connsiteY62" fmla="*/ 4956035 h 5154967"/>
              <a:gd name="connsiteX63" fmla="*/ 1049243 w 6184806"/>
              <a:gd name="connsiteY63" fmla="*/ 3056698 h 5154967"/>
              <a:gd name="connsiteX64" fmla="*/ 1049243 w 6184806"/>
              <a:gd name="connsiteY64" fmla="*/ 2668304 h 5154967"/>
              <a:gd name="connsiteX65" fmla="*/ 1457007 w 6184806"/>
              <a:gd name="connsiteY65" fmla="*/ 1963067 h 5154967"/>
              <a:gd name="connsiteX66" fmla="*/ 1491373 w 6184806"/>
              <a:gd name="connsiteY66" fmla="*/ 1903634 h 5154967"/>
              <a:gd name="connsiteX67" fmla="*/ 1490164 w 6184806"/>
              <a:gd name="connsiteY67" fmla="*/ 1903127 h 5154967"/>
              <a:gd name="connsiteX68" fmla="*/ 1429519 w 6184806"/>
              <a:gd name="connsiteY68" fmla="*/ 1841960 h 5154967"/>
              <a:gd name="connsiteX69" fmla="*/ 968320 w 6184806"/>
              <a:gd name="connsiteY69" fmla="*/ 1044307 h 5154967"/>
              <a:gd name="connsiteX70" fmla="*/ 968320 w 6184806"/>
              <a:gd name="connsiteY70" fmla="*/ 881196 h 5154967"/>
              <a:gd name="connsiteX71" fmla="*/ 1429519 w 6184806"/>
              <a:gd name="connsiteY71" fmla="*/ 83546 h 5154967"/>
              <a:gd name="connsiteX72" fmla="*/ 1573268 w 6184806"/>
              <a:gd name="connsiteY72" fmla="*/ 0 h 51549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Lst>
            <a:rect l="l" t="t" r="r" b="b"/>
            <a:pathLst>
              <a:path w="6184806" h="5154967">
                <a:moveTo>
                  <a:pt x="363179" y="3125191"/>
                </a:moveTo>
                <a:cubicBezTo>
                  <a:pt x="363179" y="3125191"/>
                  <a:pt x="363179" y="3125191"/>
                  <a:pt x="898270" y="3125191"/>
                </a:cubicBezTo>
                <a:cubicBezTo>
                  <a:pt x="931786" y="3125191"/>
                  <a:pt x="964145" y="3143614"/>
                  <a:pt x="980326" y="3173551"/>
                </a:cubicBezTo>
                <a:cubicBezTo>
                  <a:pt x="980326" y="3173551"/>
                  <a:pt x="980326" y="3173551"/>
                  <a:pt x="1248448" y="3635277"/>
                </a:cubicBezTo>
                <a:cubicBezTo>
                  <a:pt x="1265784" y="3664063"/>
                  <a:pt x="1265784" y="3700909"/>
                  <a:pt x="1248448" y="3729695"/>
                </a:cubicBezTo>
                <a:cubicBezTo>
                  <a:pt x="1248448" y="3729695"/>
                  <a:pt x="1248448" y="3729695"/>
                  <a:pt x="980326" y="4191421"/>
                </a:cubicBezTo>
                <a:cubicBezTo>
                  <a:pt x="964145" y="4221358"/>
                  <a:pt x="931786" y="4239781"/>
                  <a:pt x="898270" y="4239781"/>
                </a:cubicBezTo>
                <a:cubicBezTo>
                  <a:pt x="898270" y="4239781"/>
                  <a:pt x="898270" y="4239781"/>
                  <a:pt x="363179" y="4239781"/>
                </a:cubicBezTo>
                <a:cubicBezTo>
                  <a:pt x="328508" y="4239781"/>
                  <a:pt x="297305" y="4221358"/>
                  <a:pt x="279969" y="4191421"/>
                </a:cubicBezTo>
                <a:cubicBezTo>
                  <a:pt x="279969" y="4191421"/>
                  <a:pt x="279969" y="4191421"/>
                  <a:pt x="13002" y="3729695"/>
                </a:cubicBezTo>
                <a:cubicBezTo>
                  <a:pt x="-4334" y="3700909"/>
                  <a:pt x="-4334" y="3664063"/>
                  <a:pt x="13002" y="3635277"/>
                </a:cubicBezTo>
                <a:cubicBezTo>
                  <a:pt x="13002" y="3635277"/>
                  <a:pt x="13002" y="3635277"/>
                  <a:pt x="279969" y="3173551"/>
                </a:cubicBezTo>
                <a:cubicBezTo>
                  <a:pt x="297305" y="3143614"/>
                  <a:pt x="328508" y="3125191"/>
                  <a:pt x="363179" y="3125191"/>
                </a:cubicBezTo>
                <a:close/>
                <a:moveTo>
                  <a:pt x="2489721" y="570035"/>
                </a:moveTo>
                <a:cubicBezTo>
                  <a:pt x="2489721" y="570035"/>
                  <a:pt x="2489721" y="570035"/>
                  <a:pt x="2764862" y="570035"/>
                </a:cubicBezTo>
                <a:lnTo>
                  <a:pt x="2796959" y="570035"/>
                </a:lnTo>
                <a:lnTo>
                  <a:pt x="2827587" y="622777"/>
                </a:lnTo>
                <a:cubicBezTo>
                  <a:pt x="2870233" y="696217"/>
                  <a:pt x="2919858" y="781675"/>
                  <a:pt x="2977604" y="881117"/>
                </a:cubicBezTo>
                <a:cubicBezTo>
                  <a:pt x="3004153" y="925204"/>
                  <a:pt x="3004153" y="981634"/>
                  <a:pt x="2977604" y="1025720"/>
                </a:cubicBezTo>
                <a:cubicBezTo>
                  <a:pt x="2977604" y="1025720"/>
                  <a:pt x="2977604" y="1025720"/>
                  <a:pt x="2566968" y="1732863"/>
                </a:cubicBezTo>
                <a:cubicBezTo>
                  <a:pt x="2542188" y="1778712"/>
                  <a:pt x="2492629" y="1806927"/>
                  <a:pt x="2441299" y="1806927"/>
                </a:cubicBezTo>
                <a:cubicBezTo>
                  <a:pt x="2441299" y="1806927"/>
                  <a:pt x="2441299" y="1806927"/>
                  <a:pt x="1621798" y="1806927"/>
                </a:cubicBezTo>
                <a:cubicBezTo>
                  <a:pt x="1608523" y="1806927"/>
                  <a:pt x="1595580" y="1805163"/>
                  <a:pt x="1583218" y="1801802"/>
                </a:cubicBezTo>
                <a:lnTo>
                  <a:pt x="1556683" y="1790677"/>
                </a:lnTo>
                <a:lnTo>
                  <a:pt x="1572899" y="1762630"/>
                </a:lnTo>
                <a:cubicBezTo>
                  <a:pt x="1719523" y="1509042"/>
                  <a:pt x="1907201" y="1184448"/>
                  <a:pt x="2147429" y="768968"/>
                </a:cubicBezTo>
                <a:cubicBezTo>
                  <a:pt x="2218739" y="645819"/>
                  <a:pt x="2347099" y="570035"/>
                  <a:pt x="2489721" y="570035"/>
                </a:cubicBezTo>
                <a:close/>
                <a:moveTo>
                  <a:pt x="1573268" y="0"/>
                </a:moveTo>
                <a:cubicBezTo>
                  <a:pt x="1573268" y="0"/>
                  <a:pt x="1573268" y="0"/>
                  <a:pt x="2497662" y="0"/>
                </a:cubicBezTo>
                <a:cubicBezTo>
                  <a:pt x="2555561" y="0"/>
                  <a:pt x="2611463" y="31828"/>
                  <a:pt x="2639415" y="83546"/>
                </a:cubicBezTo>
                <a:cubicBezTo>
                  <a:pt x="2639415" y="83546"/>
                  <a:pt x="2639415" y="83546"/>
                  <a:pt x="2887862" y="511387"/>
                </a:cubicBezTo>
                <a:lnTo>
                  <a:pt x="2915928" y="559720"/>
                </a:lnTo>
                <a:lnTo>
                  <a:pt x="2893844" y="559720"/>
                </a:lnTo>
                <a:lnTo>
                  <a:pt x="2789466" y="559720"/>
                </a:lnTo>
                <a:lnTo>
                  <a:pt x="2744122" y="481634"/>
                </a:lnTo>
                <a:cubicBezTo>
                  <a:pt x="2570885" y="183309"/>
                  <a:pt x="2570885" y="183309"/>
                  <a:pt x="2570885" y="183309"/>
                </a:cubicBezTo>
                <a:cubicBezTo>
                  <a:pt x="2546104" y="137459"/>
                  <a:pt x="2496545" y="109243"/>
                  <a:pt x="2445216" y="109243"/>
                </a:cubicBezTo>
                <a:cubicBezTo>
                  <a:pt x="1625714" y="109243"/>
                  <a:pt x="1625714" y="109243"/>
                  <a:pt x="1625714" y="109243"/>
                </a:cubicBezTo>
                <a:cubicBezTo>
                  <a:pt x="1572615" y="109243"/>
                  <a:pt x="1524825" y="137459"/>
                  <a:pt x="1498276" y="183309"/>
                </a:cubicBezTo>
                <a:cubicBezTo>
                  <a:pt x="1089410" y="890450"/>
                  <a:pt x="1089410" y="890450"/>
                  <a:pt x="1089410" y="890450"/>
                </a:cubicBezTo>
                <a:cubicBezTo>
                  <a:pt x="1062860" y="934537"/>
                  <a:pt x="1062860" y="990967"/>
                  <a:pt x="1089410" y="1035054"/>
                </a:cubicBezTo>
                <a:cubicBezTo>
                  <a:pt x="1498276" y="1742196"/>
                  <a:pt x="1498276" y="1742196"/>
                  <a:pt x="1498276" y="1742196"/>
                </a:cubicBezTo>
                <a:cubicBezTo>
                  <a:pt x="1511551" y="1765121"/>
                  <a:pt x="1530135" y="1783637"/>
                  <a:pt x="1552039" y="1796422"/>
                </a:cubicBezTo>
                <a:lnTo>
                  <a:pt x="1558260" y="1799029"/>
                </a:lnTo>
                <a:lnTo>
                  <a:pt x="1524911" y="1856707"/>
                </a:lnTo>
                <a:lnTo>
                  <a:pt x="1500108" y="1899604"/>
                </a:lnTo>
                <a:lnTo>
                  <a:pt x="1525834" y="1910390"/>
                </a:lnTo>
                <a:cubicBezTo>
                  <a:pt x="1539779" y="1914181"/>
                  <a:pt x="1554378" y="1916170"/>
                  <a:pt x="1569352" y="1916170"/>
                </a:cubicBezTo>
                <a:cubicBezTo>
                  <a:pt x="2493745" y="1916170"/>
                  <a:pt x="2493745" y="1916170"/>
                  <a:pt x="2493745" y="1916170"/>
                </a:cubicBezTo>
                <a:cubicBezTo>
                  <a:pt x="2551645" y="1916170"/>
                  <a:pt x="2607546" y="1884345"/>
                  <a:pt x="2635498" y="1832627"/>
                </a:cubicBezTo>
                <a:cubicBezTo>
                  <a:pt x="3098693" y="1034974"/>
                  <a:pt x="3098693" y="1034974"/>
                  <a:pt x="3098693" y="1034974"/>
                </a:cubicBezTo>
                <a:cubicBezTo>
                  <a:pt x="3128641" y="985246"/>
                  <a:pt x="3128641" y="921593"/>
                  <a:pt x="3098693" y="871863"/>
                </a:cubicBezTo>
                <a:cubicBezTo>
                  <a:pt x="3040794" y="772157"/>
                  <a:pt x="2990132" y="684914"/>
                  <a:pt x="2945803" y="608576"/>
                </a:cubicBezTo>
                <a:lnTo>
                  <a:pt x="2923422" y="570035"/>
                </a:lnTo>
                <a:lnTo>
                  <a:pt x="3027104" y="570035"/>
                </a:lnTo>
                <a:cubicBezTo>
                  <a:pt x="3349535" y="570035"/>
                  <a:pt x="3865424" y="570035"/>
                  <a:pt x="4690846" y="570035"/>
                </a:cubicBezTo>
                <a:cubicBezTo>
                  <a:pt x="4828714" y="570035"/>
                  <a:pt x="4961827" y="645819"/>
                  <a:pt x="5028384" y="768968"/>
                </a:cubicBezTo>
                <a:cubicBezTo>
                  <a:pt x="5028384" y="768968"/>
                  <a:pt x="5028384" y="768968"/>
                  <a:pt x="6131323" y="2668304"/>
                </a:cubicBezTo>
                <a:cubicBezTo>
                  <a:pt x="6202634" y="2786717"/>
                  <a:pt x="6202634" y="2938285"/>
                  <a:pt x="6131323" y="3056698"/>
                </a:cubicBezTo>
                <a:cubicBezTo>
                  <a:pt x="6131323" y="3056698"/>
                  <a:pt x="6131323" y="3056698"/>
                  <a:pt x="5028384" y="4956035"/>
                </a:cubicBezTo>
                <a:cubicBezTo>
                  <a:pt x="4961827" y="5079184"/>
                  <a:pt x="4828714" y="5154967"/>
                  <a:pt x="4690846" y="5154967"/>
                </a:cubicBezTo>
                <a:cubicBezTo>
                  <a:pt x="4690846" y="5154967"/>
                  <a:pt x="4690846" y="5154967"/>
                  <a:pt x="2489721" y="5154967"/>
                </a:cubicBezTo>
                <a:cubicBezTo>
                  <a:pt x="2347099" y="5154967"/>
                  <a:pt x="2218739" y="5079184"/>
                  <a:pt x="2147429" y="4956035"/>
                </a:cubicBezTo>
                <a:cubicBezTo>
                  <a:pt x="2147429" y="4956035"/>
                  <a:pt x="2147429" y="4956035"/>
                  <a:pt x="1049243" y="3056698"/>
                </a:cubicBezTo>
                <a:cubicBezTo>
                  <a:pt x="977932" y="2938285"/>
                  <a:pt x="977932" y="2786717"/>
                  <a:pt x="1049243" y="2668304"/>
                </a:cubicBezTo>
                <a:cubicBezTo>
                  <a:pt x="1049243" y="2668304"/>
                  <a:pt x="1049243" y="2668304"/>
                  <a:pt x="1457007" y="1963067"/>
                </a:cubicBezTo>
                <a:lnTo>
                  <a:pt x="1491373" y="1903634"/>
                </a:lnTo>
                <a:lnTo>
                  <a:pt x="1490164" y="1903127"/>
                </a:lnTo>
                <a:cubicBezTo>
                  <a:pt x="1465456" y="1888705"/>
                  <a:pt x="1444493" y="1867820"/>
                  <a:pt x="1429519" y="1841960"/>
                </a:cubicBezTo>
                <a:cubicBezTo>
                  <a:pt x="1429519" y="1841960"/>
                  <a:pt x="1429519" y="1841960"/>
                  <a:pt x="968320" y="1044307"/>
                </a:cubicBezTo>
                <a:cubicBezTo>
                  <a:pt x="938371" y="994579"/>
                  <a:pt x="938371" y="930926"/>
                  <a:pt x="968320" y="881196"/>
                </a:cubicBezTo>
                <a:cubicBezTo>
                  <a:pt x="968320" y="881196"/>
                  <a:pt x="968320" y="881196"/>
                  <a:pt x="1429519" y="83546"/>
                </a:cubicBezTo>
                <a:cubicBezTo>
                  <a:pt x="1459466" y="31828"/>
                  <a:pt x="1513373" y="0"/>
                  <a:pt x="1573268" y="0"/>
                </a:cubicBezTo>
                <a:close/>
              </a:path>
            </a:pathLst>
          </a:custGeom>
          <a:solidFill>
            <a:schemeClr val="tx1">
              <a:lumMod val="50000"/>
              <a:lumOff val="50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5" name="スライド番号プレースホルダー 4">
            <a:extLst>
              <a:ext uri="{FF2B5EF4-FFF2-40B4-BE49-F238E27FC236}">
                <a16:creationId xmlns="" xmlns:a16="http://schemas.microsoft.com/office/drawing/2014/main" id="{692C80D7-5BC6-4AC1-8A74-A9816BAE3620}"/>
              </a:ext>
            </a:extLst>
          </p:cNvPr>
          <p:cNvSpPr>
            <a:spLocks noGrp="1"/>
          </p:cNvSpPr>
          <p:nvPr>
            <p:ph type="sldNum" sz="quarter" idx="12"/>
          </p:nvPr>
        </p:nvSpPr>
        <p:spPr>
          <a:xfrm>
            <a:off x="11146536" y="6035040"/>
            <a:ext cx="548640" cy="548640"/>
          </a:xfrm>
          <a:prstGeom prst="ellipse">
            <a:avLst/>
          </a:prstGeom>
          <a:solidFill>
            <a:schemeClr val="tx1">
              <a:alpha val="80000"/>
            </a:schemeClr>
          </a:solidFill>
        </p:spPr>
        <p:txBody>
          <a:bodyPr vert="horz" lIns="91440" tIns="45720" rIns="91440" bIns="45720" rtlCol="0" anchor="ctr">
            <a:normAutofit/>
          </a:bodyPr>
          <a:lstStyle/>
          <a:p>
            <a:pPr algn="ctr">
              <a:spcAft>
                <a:spcPts val="600"/>
              </a:spcAft>
            </a:pPr>
            <a:fld id="{958EAFE7-E02C-438B-B0B9-9FF4C705718C}" type="slidenum">
              <a:rPr kumimoji="1" lang="en-US" altLang="ja-JP">
                <a:solidFill>
                  <a:schemeClr val="bg1"/>
                </a:solidFill>
              </a:rPr>
              <a:pPr algn="ctr">
                <a:spcAft>
                  <a:spcPts val="600"/>
                </a:spcAft>
              </a:pPr>
              <a:t>4</a:t>
            </a:fld>
            <a:endParaRPr kumimoji="1" lang="en-US" altLang="ja-JP">
              <a:solidFill>
                <a:schemeClr val="bg1"/>
              </a:solidFill>
            </a:endParaRPr>
          </a:p>
        </p:txBody>
      </p:sp>
      <p:sp>
        <p:nvSpPr>
          <p:cNvPr id="13" name="コンテンツ プレースホルダー 2">
            <a:extLst>
              <a:ext uri="{FF2B5EF4-FFF2-40B4-BE49-F238E27FC236}">
                <a16:creationId xmlns="" xmlns:a16="http://schemas.microsoft.com/office/drawing/2014/main" id="{E7BAEAC8-8995-4E56-BA17-74184922ED5C}"/>
              </a:ext>
            </a:extLst>
          </p:cNvPr>
          <p:cNvSpPr>
            <a:spLocks noGrp="1"/>
          </p:cNvSpPr>
          <p:nvPr>
            <p:ph idx="1"/>
          </p:nvPr>
        </p:nvSpPr>
        <p:spPr>
          <a:xfrm>
            <a:off x="250449" y="864166"/>
            <a:ext cx="7015765" cy="5585619"/>
          </a:xfrm>
        </p:spPr>
        <p:txBody>
          <a:bodyPr vert="horz" lIns="91440" tIns="45720" rIns="91440" bIns="45720" rtlCol="0" anchor="ctr">
            <a:normAutofit/>
          </a:bodyPr>
          <a:lstStyle/>
          <a:p>
            <a:r>
              <a:rPr lang="en-US" sz="2000" dirty="0">
                <a:solidFill>
                  <a:srgbClr val="7030A0"/>
                </a:solidFill>
              </a:rPr>
              <a:t>Data collection was carried out in </a:t>
            </a:r>
            <a:r>
              <a:rPr lang="en-US" sz="2000" dirty="0" smtClean="0">
                <a:solidFill>
                  <a:srgbClr val="7030A0"/>
                </a:solidFill>
              </a:rPr>
              <a:t>four hydroponic farms in </a:t>
            </a:r>
            <a:r>
              <a:rPr lang="en-US" sz="2000" dirty="0" err="1" smtClean="0">
                <a:solidFill>
                  <a:srgbClr val="7030A0"/>
                </a:solidFill>
              </a:rPr>
              <a:t>Kendari</a:t>
            </a:r>
            <a:r>
              <a:rPr lang="en-US" sz="2000" dirty="0" smtClean="0">
                <a:solidFill>
                  <a:srgbClr val="7030A0"/>
                </a:solidFill>
              </a:rPr>
              <a:t>.  </a:t>
            </a:r>
            <a:endParaRPr lang="en-US" sz="2000" dirty="0">
              <a:solidFill>
                <a:srgbClr val="7030A0"/>
              </a:solidFill>
            </a:endParaRPr>
          </a:p>
          <a:p>
            <a:r>
              <a:rPr lang="en-US" sz="2000" dirty="0">
                <a:solidFill>
                  <a:srgbClr val="7030A0"/>
                </a:solidFill>
              </a:rPr>
              <a:t>Respondents consisted of </a:t>
            </a:r>
            <a:r>
              <a:rPr lang="en-US" sz="2000" dirty="0" smtClean="0">
                <a:solidFill>
                  <a:srgbClr val="7030A0"/>
                </a:solidFill>
              </a:rPr>
              <a:t>92 vegetable consumers</a:t>
            </a:r>
          </a:p>
          <a:p>
            <a:r>
              <a:rPr lang="en-US" sz="2000" dirty="0" smtClean="0">
                <a:solidFill>
                  <a:srgbClr val="7030A0"/>
                </a:solidFill>
              </a:rPr>
              <a:t>Data </a:t>
            </a:r>
            <a:r>
              <a:rPr lang="en-US" sz="2000" dirty="0">
                <a:solidFill>
                  <a:srgbClr val="7030A0"/>
                </a:solidFill>
              </a:rPr>
              <a:t>were collected using interviews </a:t>
            </a:r>
            <a:r>
              <a:rPr lang="en-US" sz="2000" dirty="0" smtClean="0">
                <a:solidFill>
                  <a:srgbClr val="7030A0"/>
                </a:solidFill>
              </a:rPr>
              <a:t>method based on questionnaire. Data collection was </a:t>
            </a:r>
            <a:r>
              <a:rPr lang="en-US" sz="2000" dirty="0">
                <a:solidFill>
                  <a:srgbClr val="7030A0"/>
                </a:solidFill>
              </a:rPr>
              <a:t>carried out in </a:t>
            </a:r>
            <a:r>
              <a:rPr lang="en-US" sz="2000" dirty="0" smtClean="0">
                <a:solidFill>
                  <a:srgbClr val="7030A0"/>
                </a:solidFill>
              </a:rPr>
              <a:t>July-Aug 2020.</a:t>
            </a:r>
            <a:endParaRPr lang="en-US" sz="2000" dirty="0">
              <a:solidFill>
                <a:srgbClr val="7030A0"/>
              </a:solidFill>
            </a:endParaRPr>
          </a:p>
          <a:p>
            <a:r>
              <a:rPr lang="en-US" sz="2000" dirty="0" smtClean="0">
                <a:solidFill>
                  <a:srgbClr val="7030A0"/>
                </a:solidFill>
              </a:rPr>
              <a:t>Responses to questions were designed to be reported on a 5-point </a:t>
            </a:r>
            <a:r>
              <a:rPr lang="en-US" sz="2000" dirty="0" err="1" smtClean="0">
                <a:solidFill>
                  <a:srgbClr val="7030A0"/>
                </a:solidFill>
              </a:rPr>
              <a:t>Likert</a:t>
            </a:r>
            <a:r>
              <a:rPr lang="en-US" sz="2000" dirty="0" smtClean="0">
                <a:solidFill>
                  <a:srgbClr val="7030A0"/>
                </a:solidFill>
              </a:rPr>
              <a:t> scale</a:t>
            </a:r>
          </a:p>
          <a:p>
            <a:r>
              <a:rPr lang="en-US" sz="2000" dirty="0" smtClean="0">
                <a:solidFill>
                  <a:srgbClr val="7030A0"/>
                </a:solidFill>
              </a:rPr>
              <a:t>Responses of the questions were categorized according to their mean scores. Mean scores of 1.00 – 2.33 were classified as low/unfavorable, 2.34-3.67 as fair, and 3.68-5.00 as high/favorable.</a:t>
            </a:r>
          </a:p>
          <a:p>
            <a:r>
              <a:rPr lang="en-US" sz="2000" dirty="0" smtClean="0">
                <a:solidFill>
                  <a:srgbClr val="7030A0"/>
                </a:solidFill>
              </a:rPr>
              <a:t>Chi Square test was employed to test the association between consumer perception and socioeconomic characteristics of consumers (family size, income, education, and house-to-farming distance).</a:t>
            </a:r>
          </a:p>
          <a:p>
            <a:endParaRPr lang="en-US" altLang="ja-JP" sz="2000" b="1" u="sng" dirty="0">
              <a:solidFill>
                <a:schemeClr val="accent5">
                  <a:lumMod val="50000"/>
                </a:schemeClr>
              </a:solidFill>
              <a:latin typeface="Arial" panose="020B0604020202020204" pitchFamily="34" charset="0"/>
              <a:cs typeface="Arial" panose="020B0604020202020204" pitchFamily="34" charset="0"/>
            </a:endParaRPr>
          </a:p>
        </p:txBody>
      </p:sp>
      <p:pic>
        <p:nvPicPr>
          <p:cNvPr id="12" name="Picture 11"/>
          <p:cNvPicPr/>
          <p:nvPr/>
        </p:nvPicPr>
        <p:blipFill>
          <a:blip r:embed="rId2"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tretch>
            <a:fillRect/>
          </a:stretch>
        </p:blipFill>
        <p:spPr>
          <a:xfrm>
            <a:off x="8064273" y="247518"/>
            <a:ext cx="4127727" cy="3018196"/>
          </a:xfrm>
          <a:prstGeom prst="rect">
            <a:avLst/>
          </a:prstGeom>
        </p:spPr>
      </p:pic>
      <p:pic>
        <p:nvPicPr>
          <p:cNvPr id="14" name="Picture 13"/>
          <p:cNvPicPr/>
          <p:nvPr/>
        </p:nvPicPr>
        <p:blipFill rotWithShape="1">
          <a:blip r:embed="rId3" cstate="print">
            <a:extLst>
              <a:ext uri="{28A0092B-C50C-407E-A947-70E740481C1C}">
                <a14:useLocalDpi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val="0"/>
              </a:ext>
            </a:extLst>
          </a:blip>
          <a:srcRect l="13983" r="11127"/>
          <a:stretch/>
        </p:blipFill>
        <p:spPr bwMode="auto">
          <a:xfrm>
            <a:off x="8096819" y="3266853"/>
            <a:ext cx="4095181" cy="2905347"/>
          </a:xfrm>
          <a:prstGeom prst="rect">
            <a:avLst/>
          </a:prstGeom>
          <a:ln>
            <a:noFill/>
          </a:ln>
          <a:extLst>
            <a:ext uri="{53640926-AAD7-44D8-BBD7-CCE9431645EC}">
              <a14:shadowObscured xmlns:lc="http://schemas.openxmlformats.org/drawingml/2006/lockedCanvas" xmlns:pic="http://schemas.openxmlformats.org/drawingml/2006/picture" xmlns:a14="http://schemas.microsoft.com/office/drawing/2010/main" xmlns:wps="http://schemas.microsoft.com/office/word/2010/wordprocessingShape" xmlns:wne="http://schemas.microsoft.com/office/word/2006/wordml" xmlns:wpi="http://schemas.microsoft.com/office/word/2010/wordprocessingInk" xmlns:wpg="http://schemas.microsoft.com/office/word/2010/wordprocessingGroup" xmlns:w14="http://schemas.microsoft.com/office/word/2010/wordml" xmlns:w="http://schemas.openxmlformats.org/wordprocessingml/2006/main" xmlns:w10="urn:schemas-microsoft-com:office:word" xmlns:wp="http://schemas.openxmlformats.org/drawingml/2006/wordprocessingDrawing" xmlns:wp14="http://schemas.microsoft.com/office/word/2010/wordprocessingDrawing" xmlns:v="urn:schemas-microsoft-com:vml" xmlns:m="http://schemas.openxmlformats.org/officeDocument/2006/math" xmlns:o="urn:schemas-microsoft-com:office:office" xmlns:mc="http://schemas.openxmlformats.org/markup-compatibility/2006" xmlns:wpc="http://schemas.microsoft.com/office/word/2010/wordprocessingCanvas" xmlns=""/>
            </a:ext>
          </a:extLst>
        </p:spPr>
      </p:pic>
      <p:sp>
        <p:nvSpPr>
          <p:cNvPr id="10" name="フッター プレースホルダー 3">
            <a:extLst>
              <a:ext uri="{FF2B5EF4-FFF2-40B4-BE49-F238E27FC236}">
                <a16:creationId xmlns="" xmlns:a16="http://schemas.microsoft.com/office/drawing/2014/main" id="{1EFC3616-8510-44A8-80DD-2C187E4954AD}"/>
              </a:ext>
            </a:extLst>
          </p:cNvPr>
          <p:cNvSpPr txBox="1">
            <a:spLocks/>
          </p:cNvSpPr>
          <p:nvPr/>
        </p:nvSpPr>
        <p:spPr>
          <a:xfrm>
            <a:off x="1450281" y="6492875"/>
            <a:ext cx="9050623" cy="3651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The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3th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International Conference on </a:t>
            </a:r>
            <a:r>
              <a:rPr kumimoji="0" lang="en-US" altLang="ja-JP" sz="1600" dirty="0" smtClean="0">
                <a:latin typeface="Calibri" panose="020F0502020204030204"/>
              </a:rPr>
              <a:t>Earth Science and Energy,  17</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November 2021</a:t>
            </a:r>
            <a:endParaRPr kumimoji="0" lang="en-US" altLang="ja-JP" sz="1600" b="0" i="0" u="none" strike="noStrike" kern="1200" cap="none" spc="0" normalizeH="0" baseline="0" noProof="0" dirty="0">
              <a:ln>
                <a:noFill/>
              </a:ln>
              <a:solidFill>
                <a:schemeClr val="tx1"/>
              </a:solidFill>
              <a:effectLst/>
              <a:uLnTx/>
              <a:uFillTx/>
              <a:latin typeface="Calibri" panose="020F0502020204030204"/>
              <a:ea typeface="+mn-ea"/>
              <a:cs typeface="+mn-cs"/>
            </a:endParaRPr>
          </a:p>
        </p:txBody>
      </p:sp>
    </p:spTree>
    <p:extLst>
      <p:ext uri="{BB962C8B-B14F-4D97-AF65-F5344CB8AC3E}">
        <p14:creationId xmlns="" xmlns:p14="http://schemas.microsoft.com/office/powerpoint/2010/main" val="86753033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7559F7ED-CC62-4157-B33F-481FA51BEEFD}"/>
              </a:ext>
            </a:extLst>
          </p:cNvPr>
          <p:cNvSpPr>
            <a:spLocks noGrp="1"/>
          </p:cNvSpPr>
          <p:nvPr>
            <p:ph type="title"/>
          </p:nvPr>
        </p:nvSpPr>
        <p:spPr>
          <a:xfrm>
            <a:off x="315288" y="0"/>
            <a:ext cx="5987541" cy="892866"/>
          </a:xfrm>
        </p:spPr>
        <p:txBody>
          <a:bodyPr vert="horz" lIns="91440" tIns="45720" rIns="91440" bIns="45720" rtlCol="0" anchor="ctr">
            <a:noAutofit/>
          </a:bodyPr>
          <a:lstStyle/>
          <a:p>
            <a:r>
              <a:rPr kumimoji="1" lang="en-US" altLang="ja-JP"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RESULTS AND DISCUSSION</a:t>
            </a:r>
          </a:p>
        </p:txBody>
      </p:sp>
      <p:sp>
        <p:nvSpPr>
          <p:cNvPr id="11" name="テキスト ボックス 10">
            <a:extLst>
              <a:ext uri="{FF2B5EF4-FFF2-40B4-BE49-F238E27FC236}">
                <a16:creationId xmlns="" xmlns:a16="http://schemas.microsoft.com/office/drawing/2014/main" id="{6F75CE7A-ECAD-48FD-A331-9088AB21A667}"/>
              </a:ext>
            </a:extLst>
          </p:cNvPr>
          <p:cNvSpPr txBox="1"/>
          <p:nvPr/>
        </p:nvSpPr>
        <p:spPr>
          <a:xfrm>
            <a:off x="228599" y="1110343"/>
            <a:ext cx="5867401" cy="5225143"/>
          </a:xfrm>
          <a:prstGeom prst="rect">
            <a:avLst/>
          </a:prstGeom>
        </p:spPr>
        <p:txBody>
          <a:bodyPr vert="horz" lIns="91440" tIns="45720" rIns="91440" bIns="45720" rtlCol="0">
            <a:noAutofit/>
          </a:bodyPr>
          <a:lstStyle/>
          <a:p>
            <a:pPr marL="285750" indent="-228600">
              <a:lnSpc>
                <a:spcPct val="90000"/>
              </a:lnSpc>
              <a:spcAft>
                <a:spcPts val="600"/>
              </a:spcAft>
              <a:buFont typeface="Arial" panose="020B0604020202020204" pitchFamily="34" charset="0"/>
              <a:buChar char="•"/>
            </a:pPr>
            <a:r>
              <a:rPr lang="en-US" sz="2000" dirty="0" smtClean="0"/>
              <a:t>The mean values range from 4.05 to 4.18 or are in the high/favorable category. </a:t>
            </a:r>
          </a:p>
          <a:p>
            <a:pPr marL="285750" indent="-228600">
              <a:lnSpc>
                <a:spcPct val="90000"/>
              </a:lnSpc>
              <a:spcAft>
                <a:spcPts val="600"/>
              </a:spcAft>
              <a:buFont typeface="Arial" panose="020B0604020202020204" pitchFamily="34" charset="0"/>
              <a:buChar char="•"/>
            </a:pPr>
            <a:r>
              <a:rPr lang="en-US" sz="2000" dirty="0" smtClean="0"/>
              <a:t>This result implies that respondents perceived hydroponic vegetables as being  “high” or “favorable” in terms of some proposed health awareness indicators.</a:t>
            </a:r>
          </a:p>
          <a:p>
            <a:pPr marL="285750" indent="-228600">
              <a:lnSpc>
                <a:spcPct val="90000"/>
              </a:lnSpc>
              <a:spcAft>
                <a:spcPts val="600"/>
              </a:spcAft>
              <a:buFont typeface="Arial" panose="020B0604020202020204" pitchFamily="34" charset="0"/>
              <a:buChar char="•"/>
            </a:pPr>
            <a:r>
              <a:rPr lang="en-US" sz="2000" dirty="0" smtClean="0"/>
              <a:t>Respondents considered hydroponic vegetables (</a:t>
            </a:r>
            <a:r>
              <a:rPr lang="en-US" sz="2000" dirty="0" err="1" smtClean="0"/>
              <a:t>i</a:t>
            </a:r>
            <a:r>
              <a:rPr lang="en-US" sz="2000" dirty="0" smtClean="0"/>
              <a:t>) contain nutrients that are good for health, (2) are fresher because they are directly and freshly harvested, (3) safer to eat because they contain less chemicals, and (4) more natural, which is good for the body.</a:t>
            </a:r>
          </a:p>
          <a:p>
            <a:pPr marL="285750" indent="-228600">
              <a:lnSpc>
                <a:spcPct val="90000"/>
              </a:lnSpc>
              <a:spcAft>
                <a:spcPts val="600"/>
              </a:spcAft>
              <a:buFont typeface="Arial" panose="020B0604020202020204" pitchFamily="34" charset="0"/>
              <a:buChar char="•"/>
            </a:pPr>
            <a:r>
              <a:rPr lang="en-US" sz="2000" dirty="0" smtClean="0"/>
              <a:t>Perceived food healthfulness is an important factor that determines overall dietary choices although it may be less important than other attributes such as taste, price, and packaging in influencing purchasing decisions.</a:t>
            </a:r>
          </a:p>
          <a:p>
            <a:pPr marL="285750" indent="-228600">
              <a:lnSpc>
                <a:spcPct val="90000"/>
              </a:lnSpc>
              <a:spcAft>
                <a:spcPts val="600"/>
              </a:spcAft>
              <a:buFont typeface="Arial" panose="020B0604020202020204" pitchFamily="34" charset="0"/>
              <a:buChar char="•"/>
            </a:pPr>
            <a:endParaRPr lang="en-US" altLang="ja-JP" sz="2000" dirty="0">
              <a:latin typeface="Arial" pitchFamily="34" charset="0"/>
              <a:cs typeface="Arial" pitchFamily="34" charset="0"/>
            </a:endParaRPr>
          </a:p>
          <a:p>
            <a:pPr marL="285750" indent="-228600">
              <a:lnSpc>
                <a:spcPct val="90000"/>
              </a:lnSpc>
              <a:spcAft>
                <a:spcPts val="600"/>
              </a:spcAft>
            </a:pPr>
            <a:endParaRPr kumimoji="1" lang="en-US" altLang="ja-JP" sz="2000" dirty="0">
              <a:latin typeface="Arial" pitchFamily="34" charset="0"/>
              <a:cs typeface="Arial" pitchFamily="34" charset="0"/>
            </a:endParaRPr>
          </a:p>
        </p:txBody>
      </p:sp>
      <p:sp>
        <p:nvSpPr>
          <p:cNvPr id="5" name="スライド番号プレースホルダー 4">
            <a:extLst>
              <a:ext uri="{FF2B5EF4-FFF2-40B4-BE49-F238E27FC236}">
                <a16:creationId xmlns="" xmlns:a16="http://schemas.microsoft.com/office/drawing/2014/main" id="{6980EADA-91C5-42FC-8FA2-67C1E95F6770}"/>
              </a:ext>
            </a:extLst>
          </p:cNvPr>
          <p:cNvSpPr>
            <a:spLocks noGrp="1"/>
          </p:cNvSpPr>
          <p:nvPr>
            <p:ph type="sldNum" sz="quarter" idx="12"/>
          </p:nvPr>
        </p:nvSpPr>
        <p:spPr>
          <a:xfrm>
            <a:off x="11233404" y="6373367"/>
            <a:ext cx="685800" cy="365125"/>
          </a:xfrm>
        </p:spPr>
        <p:txBody>
          <a:bodyPr vert="horz" lIns="91440" tIns="45720" rIns="91440" bIns="45720" rtlCol="0" anchor="ctr">
            <a:normAutofit/>
          </a:bodyPr>
          <a:lstStyle/>
          <a:p>
            <a:pPr algn="ctr">
              <a:spcAft>
                <a:spcPts val="600"/>
              </a:spcAft>
            </a:pPr>
            <a:fld id="{958EAFE7-E02C-438B-B0B9-9FF4C705718C}" type="slidenum">
              <a:rPr kumimoji="1" lang="en-US" altLang="ja-JP">
                <a:solidFill>
                  <a:schemeClr val="bg1"/>
                </a:solidFill>
              </a:rPr>
              <a:pPr algn="ctr">
                <a:spcAft>
                  <a:spcPts val="600"/>
                </a:spcAft>
              </a:pPr>
              <a:t>5</a:t>
            </a:fld>
            <a:endParaRPr kumimoji="1" lang="en-US" altLang="ja-JP" dirty="0">
              <a:solidFill>
                <a:schemeClr val="bg1"/>
              </a:solidFill>
            </a:endParaRPr>
          </a:p>
        </p:txBody>
      </p:sp>
      <p:sp>
        <p:nvSpPr>
          <p:cNvPr id="10" name="スライド番号プレースホルダー 4">
            <a:extLst>
              <a:ext uri="{FF2B5EF4-FFF2-40B4-BE49-F238E27FC236}">
                <a16:creationId xmlns="" xmlns:a16="http://schemas.microsoft.com/office/drawing/2014/main" id="{692C80D7-5BC6-4AC1-8A74-A9816BAE3620}"/>
              </a:ext>
            </a:extLst>
          </p:cNvPr>
          <p:cNvSpPr txBox="1">
            <a:spLocks/>
          </p:cNvSpPr>
          <p:nvPr/>
        </p:nvSpPr>
        <p:spPr>
          <a:xfrm>
            <a:off x="11146536" y="6035040"/>
            <a:ext cx="548640" cy="548640"/>
          </a:xfrm>
          <a:prstGeom prst="ellipse">
            <a:avLst/>
          </a:prstGeom>
          <a:solidFill>
            <a:schemeClr val="tx1">
              <a:alpha val="80000"/>
            </a:schemeClr>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fld id="{958EAFE7-E02C-438B-B0B9-9FF4C705718C}" type="slidenum">
              <a:rPr kumimoji="1" lang="en-US" altLang="ja-JP" sz="1200" b="0" i="0" u="none" strike="noStrike" kern="1200" cap="none" spc="0" normalizeH="0" baseline="0" noProof="0" smtClean="0">
                <a:ln>
                  <a:noFill/>
                </a:ln>
                <a:solidFill>
                  <a:schemeClr val="bg1"/>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600"/>
                </a:spcAft>
                <a:buClrTx/>
                <a:buSzTx/>
                <a:buFontTx/>
                <a:buNone/>
                <a:tabLst/>
                <a:defRPr/>
              </a:pPr>
              <a:t>5</a:t>
            </a:fld>
            <a:endParaRPr kumimoji="1" lang="en-US" altLang="ja-JP" sz="1200" b="0" i="0" u="none" strike="noStrike" kern="1200" cap="none" spc="0" normalizeH="0" baseline="0" noProof="0">
              <a:ln>
                <a:noFill/>
              </a:ln>
              <a:solidFill>
                <a:schemeClr val="bg1"/>
              </a:solidFill>
              <a:effectLst/>
              <a:uLnTx/>
              <a:uFillTx/>
              <a:latin typeface="+mn-lt"/>
              <a:ea typeface="+mn-ea"/>
              <a:cs typeface="+mn-cs"/>
            </a:endParaRPr>
          </a:p>
        </p:txBody>
      </p:sp>
      <p:sp>
        <p:nvSpPr>
          <p:cNvPr id="12" name="タイトル 1">
            <a:extLst>
              <a:ext uri="{FF2B5EF4-FFF2-40B4-BE49-F238E27FC236}">
                <a16:creationId xmlns="" xmlns:a16="http://schemas.microsoft.com/office/drawing/2014/main" id="{7559F7ED-CC62-4157-B33F-481FA51BEEFD}"/>
              </a:ext>
            </a:extLst>
          </p:cNvPr>
          <p:cNvSpPr txBox="1">
            <a:spLocks/>
          </p:cNvSpPr>
          <p:nvPr/>
        </p:nvSpPr>
        <p:spPr>
          <a:xfrm>
            <a:off x="6433457" y="244929"/>
            <a:ext cx="5404757" cy="702128"/>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US" altLang="ja-JP" sz="2000" dirty="0" smtClean="0">
                <a:latin typeface="Times New Roman" pitchFamily="18" charset="0"/>
                <a:ea typeface="+mj-ea"/>
                <a:cs typeface="Times New Roman" pitchFamily="18" charset="0"/>
              </a:rPr>
              <a:t>Table 1. Consumer Perception Regarding Health Aspect of Hydroponic Vegetables</a:t>
            </a:r>
            <a:endParaRPr kumimoji="1" lang="en-US" altLang="ja-JP" sz="2000" i="0" u="none" strike="noStrike" kern="1200" cap="none" spc="0" normalizeH="0" baseline="0" noProof="0" dirty="0">
              <a:ln>
                <a:noFill/>
              </a:ln>
              <a:solidFill>
                <a:schemeClr val="tx1"/>
              </a:solidFill>
              <a:uLnTx/>
              <a:uFillTx/>
              <a:latin typeface="Times New Roman" pitchFamily="18" charset="0"/>
              <a:ea typeface="+mj-ea"/>
              <a:cs typeface="Times New Roman" pitchFamily="18" charset="0"/>
            </a:endParaRPr>
          </a:p>
        </p:txBody>
      </p:sp>
      <p:graphicFrame>
        <p:nvGraphicFramePr>
          <p:cNvPr id="9" name="Table 8"/>
          <p:cNvGraphicFramePr>
            <a:graphicFrameLocks noGrp="1"/>
          </p:cNvGraphicFramePr>
          <p:nvPr/>
        </p:nvGraphicFramePr>
        <p:xfrm>
          <a:off x="6225540" y="1121772"/>
          <a:ext cx="5726974" cy="4416552"/>
        </p:xfrm>
        <a:graphic>
          <a:graphicData uri="http://schemas.openxmlformats.org/drawingml/2006/table">
            <a:tbl>
              <a:tblPr/>
              <a:tblGrid>
                <a:gridCol w="539763"/>
                <a:gridCol w="2918378"/>
                <a:gridCol w="1188545"/>
                <a:gridCol w="1080288"/>
              </a:tblGrid>
              <a:tr h="261802">
                <a:tc>
                  <a:txBody>
                    <a:bodyPr/>
                    <a:lstStyle/>
                    <a:p>
                      <a:pPr algn="ctr">
                        <a:lnSpc>
                          <a:spcPct val="115000"/>
                        </a:lnSpc>
                        <a:spcAft>
                          <a:spcPts val="0"/>
                        </a:spcAft>
                      </a:pPr>
                      <a:r>
                        <a:rPr lang="en-US" sz="1800" dirty="0">
                          <a:latin typeface="Times New Roman"/>
                          <a:ea typeface="Calibri"/>
                          <a:cs typeface="Times New Roman"/>
                        </a:rPr>
                        <a:t>No</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a:latin typeface="Times New Roman"/>
                          <a:ea typeface="Calibri"/>
                          <a:cs typeface="Times New Roman"/>
                        </a:rPr>
                        <a:t>Health </a:t>
                      </a:r>
                      <a:r>
                        <a:rPr lang="en-US" sz="1800" dirty="0" smtClean="0">
                          <a:latin typeface="Times New Roman"/>
                          <a:ea typeface="Calibri"/>
                          <a:cs typeface="Times New Roman"/>
                        </a:rPr>
                        <a:t>Aspects</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a:latin typeface="Times New Roman"/>
                          <a:ea typeface="Calibri"/>
                          <a:cs typeface="Times New Roman"/>
                        </a:rPr>
                        <a:t>Mean Value</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a:latin typeface="Times New Roman"/>
                          <a:ea typeface="Calibri"/>
                          <a:cs typeface="Times New Roman"/>
                        </a:rPr>
                        <a:t>Category</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3603">
                <a:tc>
                  <a:txBody>
                    <a:bodyPr/>
                    <a:lstStyle/>
                    <a:p>
                      <a:pPr>
                        <a:lnSpc>
                          <a:spcPct val="115000"/>
                        </a:lnSpc>
                        <a:spcAft>
                          <a:spcPts val="0"/>
                        </a:spcAft>
                      </a:pPr>
                      <a:r>
                        <a:rPr lang="en-US" sz="1800">
                          <a:latin typeface="Times New Roman"/>
                          <a:ea typeface="Calibri"/>
                          <a:cs typeface="Times New Roman"/>
                        </a:rPr>
                        <a:t>1</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800">
                          <a:solidFill>
                            <a:srgbClr val="202124"/>
                          </a:solidFill>
                          <a:latin typeface="Times New Roman"/>
                          <a:ea typeface="Times New Roman"/>
                          <a:cs typeface="Times New Roman"/>
                        </a:rPr>
                        <a:t>Hydroponic vegetables contain nutrients that are good for health.</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d-ID" sz="1800">
                          <a:latin typeface="Times New Roman"/>
                          <a:ea typeface="Calibri"/>
                          <a:cs typeface="Times New Roman"/>
                        </a:rPr>
                        <a:t>4</a:t>
                      </a:r>
                      <a:r>
                        <a:rPr lang="en-US" sz="1800">
                          <a:latin typeface="Times New Roman"/>
                          <a:ea typeface="Calibri"/>
                          <a:cs typeface="Times New Roman"/>
                        </a:rPr>
                        <a:t>.</a:t>
                      </a:r>
                      <a:r>
                        <a:rPr lang="id-ID" sz="1800">
                          <a:latin typeface="Times New Roman"/>
                          <a:ea typeface="Calibri"/>
                          <a:cs typeface="Times New Roman"/>
                        </a:rPr>
                        <a:t>05</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dirty="0">
                          <a:latin typeface="Times New Roman"/>
                          <a:ea typeface="Calibri"/>
                          <a:cs typeface="Times New Roman"/>
                        </a:rPr>
                        <a:t>High</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3603">
                <a:tc>
                  <a:txBody>
                    <a:bodyPr/>
                    <a:lstStyle/>
                    <a:p>
                      <a:pPr>
                        <a:lnSpc>
                          <a:spcPct val="115000"/>
                        </a:lnSpc>
                        <a:spcAft>
                          <a:spcPts val="0"/>
                        </a:spcAft>
                      </a:pPr>
                      <a:r>
                        <a:rPr lang="en-US" sz="1800">
                          <a:latin typeface="Times New Roman"/>
                          <a:ea typeface="Calibri"/>
                          <a:cs typeface="Times New Roman"/>
                        </a:rPr>
                        <a:t>2</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800" dirty="0">
                          <a:solidFill>
                            <a:srgbClr val="202124"/>
                          </a:solidFill>
                          <a:latin typeface="Times New Roman"/>
                          <a:ea typeface="Times New Roman"/>
                          <a:cs typeface="Times New Roman"/>
                        </a:rPr>
                        <a:t>Hydroponic vegetables are fresher because they are directly or freshly harvested.</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d-ID" sz="1800">
                          <a:latin typeface="Times New Roman"/>
                          <a:ea typeface="Calibri"/>
                          <a:cs typeface="Times New Roman"/>
                        </a:rPr>
                        <a:t>4</a:t>
                      </a:r>
                      <a:r>
                        <a:rPr lang="en-US" sz="1800">
                          <a:latin typeface="Times New Roman"/>
                          <a:ea typeface="Calibri"/>
                          <a:cs typeface="Times New Roman"/>
                        </a:rPr>
                        <a:t>.</a:t>
                      </a:r>
                      <a:r>
                        <a:rPr lang="id-ID" sz="1800">
                          <a:latin typeface="Times New Roman"/>
                          <a:ea typeface="Calibri"/>
                          <a:cs typeface="Times New Roman"/>
                        </a:rPr>
                        <a:t>13</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a:latin typeface="Times New Roman"/>
                          <a:ea typeface="Calibri"/>
                          <a:cs typeface="Times New Roman"/>
                        </a:rPr>
                        <a:t>High</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3603">
                <a:tc>
                  <a:txBody>
                    <a:bodyPr/>
                    <a:lstStyle/>
                    <a:p>
                      <a:pPr>
                        <a:lnSpc>
                          <a:spcPct val="115000"/>
                        </a:lnSpc>
                        <a:spcAft>
                          <a:spcPts val="0"/>
                        </a:spcAft>
                      </a:pPr>
                      <a:r>
                        <a:rPr lang="en-US" sz="1800">
                          <a:latin typeface="Times New Roman"/>
                          <a:ea typeface="Calibri"/>
                          <a:cs typeface="Times New Roman"/>
                        </a:rPr>
                        <a:t>3</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800">
                          <a:solidFill>
                            <a:srgbClr val="202124"/>
                          </a:solidFill>
                          <a:latin typeface="Times New Roman"/>
                          <a:ea typeface="Times New Roman"/>
                          <a:cs typeface="Times New Roman"/>
                        </a:rPr>
                        <a:t>Hydroponic vegetables are safer to eat because they contain less chemicals </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d-ID" sz="1800">
                          <a:latin typeface="Times New Roman"/>
                          <a:ea typeface="Calibri"/>
                          <a:cs typeface="Times New Roman"/>
                        </a:rPr>
                        <a:t>4</a:t>
                      </a:r>
                      <a:r>
                        <a:rPr lang="en-US" sz="1800">
                          <a:latin typeface="Times New Roman"/>
                          <a:ea typeface="Calibri"/>
                          <a:cs typeface="Times New Roman"/>
                        </a:rPr>
                        <a:t>.</a:t>
                      </a:r>
                      <a:r>
                        <a:rPr lang="id-ID" sz="1800">
                          <a:latin typeface="Times New Roman"/>
                          <a:ea typeface="Calibri"/>
                          <a:cs typeface="Times New Roman"/>
                        </a:rPr>
                        <a:t>18</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a:latin typeface="Times New Roman"/>
                          <a:ea typeface="Calibri"/>
                          <a:cs typeface="Times New Roman"/>
                        </a:rPr>
                        <a:t>High</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23603">
                <a:tc>
                  <a:txBody>
                    <a:bodyPr/>
                    <a:lstStyle/>
                    <a:p>
                      <a:pPr>
                        <a:lnSpc>
                          <a:spcPct val="115000"/>
                        </a:lnSpc>
                        <a:spcAft>
                          <a:spcPts val="0"/>
                        </a:spcAft>
                      </a:pPr>
                      <a:r>
                        <a:rPr lang="en-US" sz="1800">
                          <a:latin typeface="Times New Roman"/>
                          <a:ea typeface="Calibri"/>
                          <a:cs typeface="Times New Roman"/>
                        </a:rPr>
                        <a:t>4</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1800">
                          <a:solidFill>
                            <a:srgbClr val="202124"/>
                          </a:solidFill>
                          <a:latin typeface="Times New Roman"/>
                          <a:ea typeface="Times New Roman"/>
                          <a:cs typeface="Times New Roman"/>
                        </a:rPr>
                        <a:t>Hydroponic vegetables are more natural so they are healthier for the body.</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d-ID" sz="1800">
                          <a:latin typeface="Times New Roman"/>
                          <a:ea typeface="Calibri"/>
                          <a:cs typeface="Times New Roman"/>
                        </a:rPr>
                        <a:t>4</a:t>
                      </a:r>
                      <a:r>
                        <a:rPr lang="en-US" sz="1800">
                          <a:latin typeface="Times New Roman"/>
                          <a:ea typeface="Calibri"/>
                          <a:cs typeface="Times New Roman"/>
                        </a:rPr>
                        <a:t>.</a:t>
                      </a:r>
                      <a:r>
                        <a:rPr lang="id-ID" sz="1800">
                          <a:latin typeface="Times New Roman"/>
                          <a:ea typeface="Calibri"/>
                          <a:cs typeface="Times New Roman"/>
                        </a:rPr>
                        <a:t>1</a:t>
                      </a:r>
                      <a:r>
                        <a:rPr lang="en-US" sz="1800">
                          <a:latin typeface="Times New Roman"/>
                          <a:ea typeface="Calibri"/>
                          <a:cs typeface="Times New Roman"/>
                        </a:rPr>
                        <a:t>0</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dirty="0">
                          <a:latin typeface="Times New Roman"/>
                          <a:ea typeface="Calibri"/>
                          <a:cs typeface="Times New Roman"/>
                        </a:rPr>
                        <a:t>High</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 name="フッター プレースホルダー 3">
            <a:extLst>
              <a:ext uri="{FF2B5EF4-FFF2-40B4-BE49-F238E27FC236}">
                <a16:creationId xmlns="" xmlns:a16="http://schemas.microsoft.com/office/drawing/2014/main" id="{1EFC3616-8510-44A8-80DD-2C187E4954AD}"/>
              </a:ext>
            </a:extLst>
          </p:cNvPr>
          <p:cNvSpPr txBox="1">
            <a:spLocks/>
          </p:cNvSpPr>
          <p:nvPr/>
        </p:nvSpPr>
        <p:spPr>
          <a:xfrm>
            <a:off x="1497577" y="6492875"/>
            <a:ext cx="9050623" cy="3651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The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3th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International Conference on </a:t>
            </a:r>
            <a:r>
              <a:rPr kumimoji="0" lang="en-US" altLang="ja-JP" sz="1600" dirty="0" smtClean="0">
                <a:latin typeface="Calibri" panose="020F0502020204030204"/>
              </a:rPr>
              <a:t>Earth Science and Energy,  17</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November 2021</a:t>
            </a:r>
            <a:endParaRPr kumimoji="0" lang="en-US" altLang="ja-JP" sz="1600" b="0" i="0" u="none" strike="noStrike" kern="1200" cap="none" spc="0" normalizeH="0" baseline="0" noProof="0" dirty="0">
              <a:ln>
                <a:noFill/>
              </a:ln>
              <a:solidFill>
                <a:schemeClr val="tx1"/>
              </a:solidFill>
              <a:effectLst/>
              <a:uLnTx/>
              <a:uFillTx/>
              <a:latin typeface="Calibri" panose="020F0502020204030204"/>
              <a:ea typeface="+mn-ea"/>
              <a:cs typeface="+mn-cs"/>
            </a:endParaRPr>
          </a:p>
        </p:txBody>
      </p:sp>
    </p:spTree>
    <p:extLst>
      <p:ext uri="{BB962C8B-B14F-4D97-AF65-F5344CB8AC3E}">
        <p14:creationId xmlns="" xmlns:p14="http://schemas.microsoft.com/office/powerpoint/2010/main" val="6143525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7559F7ED-CC62-4157-B33F-481FA51BEEFD}"/>
              </a:ext>
            </a:extLst>
          </p:cNvPr>
          <p:cNvSpPr>
            <a:spLocks noGrp="1"/>
          </p:cNvSpPr>
          <p:nvPr>
            <p:ph type="title"/>
          </p:nvPr>
        </p:nvSpPr>
        <p:spPr>
          <a:xfrm>
            <a:off x="315288" y="0"/>
            <a:ext cx="5987541" cy="892866"/>
          </a:xfrm>
        </p:spPr>
        <p:txBody>
          <a:bodyPr vert="horz" lIns="91440" tIns="45720" rIns="91440" bIns="45720" rtlCol="0" anchor="ctr">
            <a:noAutofit/>
          </a:bodyPr>
          <a:lstStyle/>
          <a:p>
            <a:r>
              <a:rPr kumimoji="1" lang="en-US" altLang="ja-JP"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RESULTS AND DISCUSSION</a:t>
            </a:r>
          </a:p>
        </p:txBody>
      </p:sp>
      <p:sp>
        <p:nvSpPr>
          <p:cNvPr id="11" name="テキスト ボックス 10">
            <a:extLst>
              <a:ext uri="{FF2B5EF4-FFF2-40B4-BE49-F238E27FC236}">
                <a16:creationId xmlns="" xmlns:a16="http://schemas.microsoft.com/office/drawing/2014/main" id="{6F75CE7A-ECAD-48FD-A331-9088AB21A667}"/>
              </a:ext>
            </a:extLst>
          </p:cNvPr>
          <p:cNvSpPr txBox="1"/>
          <p:nvPr/>
        </p:nvSpPr>
        <p:spPr>
          <a:xfrm>
            <a:off x="228599" y="1110343"/>
            <a:ext cx="5867401" cy="5225143"/>
          </a:xfrm>
          <a:prstGeom prst="rect">
            <a:avLst/>
          </a:prstGeom>
        </p:spPr>
        <p:txBody>
          <a:bodyPr vert="horz" lIns="91440" tIns="45720" rIns="91440" bIns="45720" rtlCol="0">
            <a:noAutofit/>
          </a:bodyPr>
          <a:lstStyle/>
          <a:p>
            <a:pPr marL="285750" indent="-228600">
              <a:lnSpc>
                <a:spcPct val="90000"/>
              </a:lnSpc>
              <a:spcAft>
                <a:spcPts val="600"/>
              </a:spcAft>
              <a:buFont typeface="Arial" panose="020B0604020202020204" pitchFamily="34" charset="0"/>
              <a:buChar char="•"/>
            </a:pPr>
            <a:r>
              <a:rPr lang="en-US" sz="2000" dirty="0" smtClean="0"/>
              <a:t>The mean values range from 3.80 to 4.03 or are in the high/favorable category. </a:t>
            </a:r>
          </a:p>
          <a:p>
            <a:pPr marL="285750" indent="-228600">
              <a:lnSpc>
                <a:spcPct val="90000"/>
              </a:lnSpc>
              <a:spcAft>
                <a:spcPts val="600"/>
              </a:spcAft>
              <a:buFont typeface="Arial" panose="020B0604020202020204" pitchFamily="34" charset="0"/>
              <a:buChar char="•"/>
            </a:pPr>
            <a:r>
              <a:rPr lang="en-US" sz="2000" dirty="0" smtClean="0"/>
              <a:t>This result implies that respondents perceived hydroponic vegetables as being  “high” or “favorable” in terms of environmental aspect..</a:t>
            </a:r>
          </a:p>
          <a:p>
            <a:pPr marL="285750" indent="-228600">
              <a:lnSpc>
                <a:spcPct val="90000"/>
              </a:lnSpc>
              <a:spcAft>
                <a:spcPts val="600"/>
              </a:spcAft>
              <a:buFont typeface="Arial" panose="020B0604020202020204" pitchFamily="34" charset="0"/>
              <a:buChar char="•"/>
            </a:pPr>
            <a:r>
              <a:rPr lang="en-US" sz="2000" dirty="0" smtClean="0"/>
              <a:t>Being considered as more environmentally friendly because the nutrient-enriched water is reused, thus there are no surface run-offs</a:t>
            </a:r>
          </a:p>
          <a:p>
            <a:pPr marL="285750" indent="-228600">
              <a:lnSpc>
                <a:spcPct val="90000"/>
              </a:lnSpc>
              <a:spcAft>
                <a:spcPts val="600"/>
              </a:spcAft>
              <a:buFont typeface="Arial" panose="020B0604020202020204" pitchFamily="34" charset="0"/>
              <a:buChar char="•"/>
            </a:pPr>
            <a:r>
              <a:rPr lang="en-US" sz="2000" dirty="0" smtClean="0"/>
              <a:t>Hydroponic system uses less water, space, and land so that it reduces the pressure to the environment. </a:t>
            </a:r>
          </a:p>
          <a:p>
            <a:pPr marL="285750" indent="-228600">
              <a:lnSpc>
                <a:spcPct val="90000"/>
              </a:lnSpc>
              <a:spcAft>
                <a:spcPts val="600"/>
              </a:spcAft>
              <a:buFont typeface="Arial" panose="020B0604020202020204" pitchFamily="34" charset="0"/>
              <a:buChar char="•"/>
            </a:pPr>
            <a:r>
              <a:rPr lang="en-US" sz="2000" dirty="0" smtClean="0"/>
              <a:t>It does not emit toxins to the nearby environment. </a:t>
            </a:r>
          </a:p>
          <a:p>
            <a:pPr marL="285750" indent="-228600">
              <a:lnSpc>
                <a:spcPct val="90000"/>
              </a:lnSpc>
              <a:spcAft>
                <a:spcPts val="600"/>
              </a:spcAft>
              <a:buFont typeface="Arial" panose="020B0604020202020204" pitchFamily="34" charset="0"/>
              <a:buChar char="•"/>
            </a:pPr>
            <a:r>
              <a:rPr lang="en-US" sz="2000" dirty="0" smtClean="0"/>
              <a:t>It also eliminates the need for transporting the produce, which puts a tremendous load on the environment. </a:t>
            </a:r>
          </a:p>
          <a:p>
            <a:pPr marL="285750" indent="-228600">
              <a:lnSpc>
                <a:spcPct val="90000"/>
              </a:lnSpc>
              <a:spcAft>
                <a:spcPts val="600"/>
              </a:spcAft>
              <a:buFont typeface="Arial" panose="020B0604020202020204" pitchFamily="34" charset="0"/>
              <a:buChar char="•"/>
            </a:pPr>
            <a:endParaRPr kumimoji="1" lang="en-US" altLang="ja-JP" sz="2000" dirty="0">
              <a:latin typeface="Arial" pitchFamily="34" charset="0"/>
              <a:cs typeface="Arial" pitchFamily="34" charset="0"/>
            </a:endParaRPr>
          </a:p>
        </p:txBody>
      </p:sp>
      <p:sp>
        <p:nvSpPr>
          <p:cNvPr id="5" name="スライド番号プレースホルダー 4">
            <a:extLst>
              <a:ext uri="{FF2B5EF4-FFF2-40B4-BE49-F238E27FC236}">
                <a16:creationId xmlns="" xmlns:a16="http://schemas.microsoft.com/office/drawing/2014/main" id="{6980EADA-91C5-42FC-8FA2-67C1E95F6770}"/>
              </a:ext>
            </a:extLst>
          </p:cNvPr>
          <p:cNvSpPr>
            <a:spLocks noGrp="1"/>
          </p:cNvSpPr>
          <p:nvPr>
            <p:ph type="sldNum" sz="quarter" idx="12"/>
          </p:nvPr>
        </p:nvSpPr>
        <p:spPr>
          <a:xfrm>
            <a:off x="11233404" y="6373367"/>
            <a:ext cx="685800" cy="365125"/>
          </a:xfrm>
        </p:spPr>
        <p:txBody>
          <a:bodyPr vert="horz" lIns="91440" tIns="45720" rIns="91440" bIns="45720" rtlCol="0" anchor="ctr">
            <a:normAutofit/>
          </a:bodyPr>
          <a:lstStyle/>
          <a:p>
            <a:pPr algn="ctr">
              <a:spcAft>
                <a:spcPts val="600"/>
              </a:spcAft>
            </a:pPr>
            <a:fld id="{958EAFE7-E02C-438B-B0B9-9FF4C705718C}" type="slidenum">
              <a:rPr kumimoji="1" lang="en-US" altLang="ja-JP">
                <a:solidFill>
                  <a:schemeClr val="bg1"/>
                </a:solidFill>
              </a:rPr>
              <a:pPr algn="ctr">
                <a:spcAft>
                  <a:spcPts val="600"/>
                </a:spcAft>
              </a:pPr>
              <a:t>6</a:t>
            </a:fld>
            <a:endParaRPr kumimoji="1" lang="en-US" altLang="ja-JP" dirty="0">
              <a:solidFill>
                <a:schemeClr val="bg1"/>
              </a:solidFill>
            </a:endParaRPr>
          </a:p>
        </p:txBody>
      </p:sp>
      <p:sp>
        <p:nvSpPr>
          <p:cNvPr id="10" name="スライド番号プレースホルダー 4">
            <a:extLst>
              <a:ext uri="{FF2B5EF4-FFF2-40B4-BE49-F238E27FC236}">
                <a16:creationId xmlns="" xmlns:a16="http://schemas.microsoft.com/office/drawing/2014/main" id="{692C80D7-5BC6-4AC1-8A74-A9816BAE3620}"/>
              </a:ext>
            </a:extLst>
          </p:cNvPr>
          <p:cNvSpPr txBox="1">
            <a:spLocks/>
          </p:cNvSpPr>
          <p:nvPr/>
        </p:nvSpPr>
        <p:spPr>
          <a:xfrm>
            <a:off x="11146536" y="6035040"/>
            <a:ext cx="548640" cy="548640"/>
          </a:xfrm>
          <a:prstGeom prst="ellipse">
            <a:avLst/>
          </a:prstGeom>
          <a:solidFill>
            <a:schemeClr val="tx1">
              <a:alpha val="80000"/>
            </a:schemeClr>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fld id="{958EAFE7-E02C-438B-B0B9-9FF4C705718C}" type="slidenum">
              <a:rPr kumimoji="1" lang="en-US" altLang="ja-JP" sz="1200" b="0" i="0" u="none" strike="noStrike" kern="1200" cap="none" spc="0" normalizeH="0" baseline="0" noProof="0" smtClean="0">
                <a:ln>
                  <a:noFill/>
                </a:ln>
                <a:solidFill>
                  <a:schemeClr val="bg1"/>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600"/>
                </a:spcAft>
                <a:buClrTx/>
                <a:buSzTx/>
                <a:buFontTx/>
                <a:buNone/>
                <a:tabLst/>
                <a:defRPr/>
              </a:pPr>
              <a:t>6</a:t>
            </a:fld>
            <a:endParaRPr kumimoji="1" lang="en-US" altLang="ja-JP" sz="1200" b="0" i="0" u="none" strike="noStrike" kern="1200" cap="none" spc="0" normalizeH="0" baseline="0" noProof="0">
              <a:ln>
                <a:noFill/>
              </a:ln>
              <a:solidFill>
                <a:schemeClr val="bg1"/>
              </a:solidFill>
              <a:effectLst/>
              <a:uLnTx/>
              <a:uFillTx/>
              <a:latin typeface="+mn-lt"/>
              <a:ea typeface="+mn-ea"/>
              <a:cs typeface="+mn-cs"/>
            </a:endParaRPr>
          </a:p>
        </p:txBody>
      </p:sp>
      <p:sp>
        <p:nvSpPr>
          <p:cNvPr id="12" name="タイトル 1">
            <a:extLst>
              <a:ext uri="{FF2B5EF4-FFF2-40B4-BE49-F238E27FC236}">
                <a16:creationId xmlns="" xmlns:a16="http://schemas.microsoft.com/office/drawing/2014/main" id="{7559F7ED-CC62-4157-B33F-481FA51BEEFD}"/>
              </a:ext>
            </a:extLst>
          </p:cNvPr>
          <p:cNvSpPr txBox="1">
            <a:spLocks/>
          </p:cNvSpPr>
          <p:nvPr/>
        </p:nvSpPr>
        <p:spPr>
          <a:xfrm>
            <a:off x="6433457" y="244929"/>
            <a:ext cx="5404757" cy="702128"/>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US" altLang="ja-JP" sz="2000" dirty="0" smtClean="0">
                <a:latin typeface="Times New Roman" pitchFamily="18" charset="0"/>
                <a:ea typeface="+mj-ea"/>
                <a:cs typeface="Times New Roman" pitchFamily="18" charset="0"/>
              </a:rPr>
              <a:t>Table 2. Consumer Perception Regarding Environmental Aspect of Hydroponic Vegetables</a:t>
            </a:r>
            <a:endParaRPr kumimoji="1" lang="en-US" altLang="ja-JP" sz="2000" i="0" u="none" strike="noStrike" kern="1200" cap="none" spc="0" normalizeH="0" baseline="0" noProof="0" dirty="0">
              <a:ln>
                <a:noFill/>
              </a:ln>
              <a:solidFill>
                <a:schemeClr val="tx1"/>
              </a:solidFill>
              <a:uLnTx/>
              <a:uFillTx/>
              <a:latin typeface="Times New Roman" pitchFamily="18" charset="0"/>
              <a:ea typeface="+mj-ea"/>
              <a:cs typeface="Times New Roman" pitchFamily="18" charset="0"/>
            </a:endParaRPr>
          </a:p>
        </p:txBody>
      </p:sp>
      <p:graphicFrame>
        <p:nvGraphicFramePr>
          <p:cNvPr id="13" name="Table 12"/>
          <p:cNvGraphicFramePr>
            <a:graphicFrameLocks noGrp="1"/>
          </p:cNvGraphicFramePr>
          <p:nvPr/>
        </p:nvGraphicFramePr>
        <p:xfrm>
          <a:off x="6143897" y="1110995"/>
          <a:ext cx="5367746" cy="4334256"/>
        </p:xfrm>
        <a:graphic>
          <a:graphicData uri="http://schemas.openxmlformats.org/drawingml/2006/table">
            <a:tbl>
              <a:tblPr/>
              <a:tblGrid>
                <a:gridCol w="505906"/>
                <a:gridCol w="2735321"/>
                <a:gridCol w="1113993"/>
                <a:gridCol w="1012526"/>
              </a:tblGrid>
              <a:tr h="229749">
                <a:tc>
                  <a:txBody>
                    <a:bodyPr/>
                    <a:lstStyle/>
                    <a:p>
                      <a:pPr algn="ctr">
                        <a:lnSpc>
                          <a:spcPct val="115000"/>
                        </a:lnSpc>
                        <a:spcAft>
                          <a:spcPts val="0"/>
                        </a:spcAft>
                      </a:pPr>
                      <a:r>
                        <a:rPr lang="en-US" sz="1800" dirty="0">
                          <a:latin typeface="Times New Roman"/>
                          <a:ea typeface="Calibri"/>
                          <a:cs typeface="Times New Roman"/>
                        </a:rPr>
                        <a:t>No</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a:latin typeface="Times New Roman"/>
                          <a:ea typeface="Calibri"/>
                          <a:cs typeface="Times New Roman"/>
                        </a:rPr>
                        <a:t>Environmental Concern</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a:latin typeface="Times New Roman"/>
                          <a:ea typeface="Calibri"/>
                          <a:cs typeface="Times New Roman"/>
                        </a:rPr>
                        <a:t>Mean Value</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a:latin typeface="Times New Roman"/>
                          <a:ea typeface="Calibri"/>
                          <a:cs typeface="Times New Roman"/>
                        </a:rPr>
                        <a:t>Category</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29749">
                <a:tc>
                  <a:txBody>
                    <a:bodyPr/>
                    <a:lstStyle/>
                    <a:p>
                      <a:pPr>
                        <a:lnSpc>
                          <a:spcPct val="115000"/>
                        </a:lnSpc>
                        <a:spcAft>
                          <a:spcPts val="0"/>
                        </a:spcAft>
                      </a:pPr>
                      <a:r>
                        <a:rPr lang="en-US" sz="1800">
                          <a:latin typeface="Times New Roman"/>
                          <a:ea typeface="Calibri"/>
                          <a:cs typeface="Times New Roman"/>
                        </a:rPr>
                        <a:t>1</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r>
                        <a:rPr lang="en-US" sz="1800">
                          <a:solidFill>
                            <a:srgbClr val="202124"/>
                          </a:solidFill>
                          <a:latin typeface="Times New Roman"/>
                          <a:cs typeface="Times New Roman"/>
                        </a:rPr>
                        <a:t>I care about environmental conservation.</a:t>
                      </a:r>
                      <a:endParaRPr lang="en-US" sz="1800">
                        <a:latin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d-ID" sz="1800">
                          <a:latin typeface="Times New Roman"/>
                          <a:ea typeface="Calibri"/>
                          <a:cs typeface="Times New Roman"/>
                        </a:rPr>
                        <a:t>4,03</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a:latin typeface="Times New Roman"/>
                          <a:ea typeface="Calibri"/>
                          <a:cs typeface="Times New Roman"/>
                        </a:rPr>
                        <a:t>High</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58172">
                <a:tc>
                  <a:txBody>
                    <a:bodyPr/>
                    <a:lstStyle/>
                    <a:p>
                      <a:pPr>
                        <a:lnSpc>
                          <a:spcPct val="115000"/>
                        </a:lnSpc>
                        <a:spcAft>
                          <a:spcPts val="0"/>
                        </a:spcAft>
                      </a:pPr>
                      <a:r>
                        <a:rPr lang="en-US" sz="1800">
                          <a:latin typeface="Times New Roman"/>
                          <a:ea typeface="Calibri"/>
                          <a:cs typeface="Times New Roman"/>
                        </a:rPr>
                        <a:t>2</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a:solidFill>
                            <a:srgbClr val="202124"/>
                          </a:solidFill>
                          <a:latin typeface="Times New Roman"/>
                          <a:cs typeface="Times New Roman"/>
                        </a:rPr>
                        <a:t>Aspects of care and environmental preservation are very important in determining the food I will buy.</a:t>
                      </a:r>
                      <a:r>
                        <a:rPr lang="en-US" sz="1800">
                          <a:latin typeface="Calibri"/>
                          <a:cs typeface="Times New Roman"/>
                        </a:rPr>
                        <a:t> </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d-ID" sz="1800">
                          <a:latin typeface="Times New Roman"/>
                          <a:ea typeface="Calibri"/>
                          <a:cs typeface="Times New Roman"/>
                        </a:rPr>
                        <a:t>3,8</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a:latin typeface="Times New Roman"/>
                          <a:ea typeface="Calibri"/>
                          <a:cs typeface="Times New Roman"/>
                        </a:rPr>
                        <a:t>High</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63620">
                <a:tc>
                  <a:txBody>
                    <a:bodyPr/>
                    <a:lstStyle/>
                    <a:p>
                      <a:pPr>
                        <a:lnSpc>
                          <a:spcPct val="115000"/>
                        </a:lnSpc>
                        <a:spcAft>
                          <a:spcPts val="0"/>
                        </a:spcAft>
                      </a:pPr>
                      <a:r>
                        <a:rPr lang="en-US" sz="1800">
                          <a:latin typeface="Times New Roman"/>
                          <a:ea typeface="Calibri"/>
                          <a:cs typeface="Times New Roman"/>
                        </a:rPr>
                        <a:t>3</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dirty="0">
                          <a:solidFill>
                            <a:srgbClr val="202124"/>
                          </a:solidFill>
                          <a:latin typeface="Times New Roman"/>
                          <a:cs typeface="Times New Roman"/>
                        </a:rPr>
                        <a:t>The production process of hydroponic vegetables is more environmentally friendly </a:t>
                      </a:r>
                      <a:r>
                        <a:rPr lang="en-US" sz="1800" dirty="0" smtClean="0">
                          <a:solidFill>
                            <a:srgbClr val="202124"/>
                          </a:solidFill>
                          <a:latin typeface="Times New Roman"/>
                          <a:cs typeface="Times New Roman"/>
                        </a:rPr>
                        <a:t>than</a:t>
                      </a:r>
                      <a:r>
                        <a:rPr lang="en-US" sz="1800" baseline="0" dirty="0" smtClean="0">
                          <a:solidFill>
                            <a:srgbClr val="202124"/>
                          </a:solidFill>
                          <a:latin typeface="Times New Roman"/>
                          <a:cs typeface="Times New Roman"/>
                        </a:rPr>
                        <a:t> that in conventional farming</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d-ID" sz="1800">
                          <a:latin typeface="Times New Roman"/>
                          <a:ea typeface="Calibri"/>
                          <a:cs typeface="Times New Roman"/>
                        </a:rPr>
                        <a:t>3,97</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a:latin typeface="Times New Roman"/>
                          <a:ea typeface="Calibri"/>
                          <a:cs typeface="Times New Roman"/>
                        </a:rPr>
                        <a:t>High</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フッター プレースホルダー 3">
            <a:extLst>
              <a:ext uri="{FF2B5EF4-FFF2-40B4-BE49-F238E27FC236}">
                <a16:creationId xmlns="" xmlns:a16="http://schemas.microsoft.com/office/drawing/2014/main" id="{1EFC3616-8510-44A8-80DD-2C187E4954AD}"/>
              </a:ext>
            </a:extLst>
          </p:cNvPr>
          <p:cNvSpPr txBox="1">
            <a:spLocks/>
          </p:cNvSpPr>
          <p:nvPr/>
        </p:nvSpPr>
        <p:spPr>
          <a:xfrm>
            <a:off x="1497577" y="6288221"/>
            <a:ext cx="9050623" cy="3651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The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3th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International Conference on </a:t>
            </a:r>
            <a:r>
              <a:rPr kumimoji="0" lang="en-US" altLang="ja-JP" sz="1600" dirty="0" smtClean="0">
                <a:latin typeface="Calibri" panose="020F0502020204030204"/>
              </a:rPr>
              <a:t>Earth Science and Energy,  17</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November 2021</a:t>
            </a:r>
            <a:endParaRPr kumimoji="0" lang="en-US" altLang="ja-JP" sz="1600" b="0" i="0" u="none" strike="noStrike" kern="1200" cap="none" spc="0" normalizeH="0" baseline="0" noProof="0" dirty="0">
              <a:ln>
                <a:noFill/>
              </a:ln>
              <a:solidFill>
                <a:schemeClr val="tx1"/>
              </a:solidFill>
              <a:effectLst/>
              <a:uLnTx/>
              <a:uFillTx/>
              <a:latin typeface="Calibri" panose="020F0502020204030204"/>
              <a:ea typeface="+mn-ea"/>
              <a:cs typeface="+mn-cs"/>
            </a:endParaRPr>
          </a:p>
        </p:txBody>
      </p:sp>
    </p:spTree>
    <p:extLst>
      <p:ext uri="{BB962C8B-B14F-4D97-AF65-F5344CB8AC3E}">
        <p14:creationId xmlns="" xmlns:p14="http://schemas.microsoft.com/office/powerpoint/2010/main" val="61435253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7559F7ED-CC62-4157-B33F-481FA51BEEFD}"/>
              </a:ext>
            </a:extLst>
          </p:cNvPr>
          <p:cNvSpPr>
            <a:spLocks noGrp="1"/>
          </p:cNvSpPr>
          <p:nvPr>
            <p:ph type="title"/>
          </p:nvPr>
        </p:nvSpPr>
        <p:spPr>
          <a:xfrm>
            <a:off x="315288" y="0"/>
            <a:ext cx="5987541" cy="892866"/>
          </a:xfrm>
        </p:spPr>
        <p:txBody>
          <a:bodyPr vert="horz" lIns="91440" tIns="45720" rIns="91440" bIns="45720" rtlCol="0" anchor="ctr">
            <a:noAutofit/>
          </a:bodyPr>
          <a:lstStyle/>
          <a:p>
            <a:r>
              <a:rPr kumimoji="1" lang="en-US" altLang="ja-JP"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RESULTS AND DISCUSSION</a:t>
            </a:r>
          </a:p>
        </p:txBody>
      </p:sp>
      <p:sp>
        <p:nvSpPr>
          <p:cNvPr id="11" name="テキスト ボックス 10">
            <a:extLst>
              <a:ext uri="{FF2B5EF4-FFF2-40B4-BE49-F238E27FC236}">
                <a16:creationId xmlns="" xmlns:a16="http://schemas.microsoft.com/office/drawing/2014/main" id="{6F75CE7A-ECAD-48FD-A331-9088AB21A667}"/>
              </a:ext>
            </a:extLst>
          </p:cNvPr>
          <p:cNvSpPr txBox="1"/>
          <p:nvPr/>
        </p:nvSpPr>
        <p:spPr>
          <a:xfrm>
            <a:off x="228599" y="1110343"/>
            <a:ext cx="5867401" cy="5225143"/>
          </a:xfrm>
          <a:prstGeom prst="rect">
            <a:avLst/>
          </a:prstGeom>
        </p:spPr>
        <p:txBody>
          <a:bodyPr vert="horz" lIns="91440" tIns="45720" rIns="91440" bIns="45720" rtlCol="0">
            <a:noAutofit/>
          </a:bodyPr>
          <a:lstStyle/>
          <a:p>
            <a:pPr marL="285750" indent="-228600">
              <a:lnSpc>
                <a:spcPct val="90000"/>
              </a:lnSpc>
              <a:spcAft>
                <a:spcPts val="600"/>
              </a:spcAft>
              <a:buFont typeface="Arial" panose="020B0604020202020204" pitchFamily="34" charset="0"/>
              <a:buChar char="•"/>
            </a:pPr>
            <a:r>
              <a:rPr lang="en-US" sz="2000" dirty="0" smtClean="0"/>
              <a:t>The mean values range from 3.27 to 3.68 or are in the fair and favorable category. </a:t>
            </a:r>
          </a:p>
          <a:p>
            <a:pPr marL="285750" indent="-228600">
              <a:lnSpc>
                <a:spcPct val="90000"/>
              </a:lnSpc>
              <a:spcAft>
                <a:spcPts val="600"/>
              </a:spcAft>
              <a:buFont typeface="Arial" panose="020B0604020202020204" pitchFamily="34" charset="0"/>
              <a:buChar char="•"/>
            </a:pPr>
            <a:r>
              <a:rPr lang="en-US" sz="2000" dirty="0" smtClean="0"/>
              <a:t>Respondents have favorable perception of the taste, safety, and freshness of hydroponic vegetables..</a:t>
            </a:r>
          </a:p>
          <a:p>
            <a:pPr marL="285750" indent="-228600">
              <a:lnSpc>
                <a:spcPct val="90000"/>
              </a:lnSpc>
              <a:spcAft>
                <a:spcPts val="600"/>
              </a:spcAft>
              <a:buFont typeface="Arial" panose="020B0604020202020204" pitchFamily="34" charset="0"/>
              <a:buChar char="•"/>
            </a:pPr>
            <a:r>
              <a:rPr lang="en-US" sz="2000" dirty="0" smtClean="0"/>
              <a:t>Consumer perception of availability, affordability, accessibility, home delivery, responsiveness of owner/operators, and  information adequacy is in “fair” category</a:t>
            </a:r>
          </a:p>
          <a:p>
            <a:pPr marL="285750" indent="-228600">
              <a:lnSpc>
                <a:spcPct val="90000"/>
              </a:lnSpc>
              <a:spcAft>
                <a:spcPts val="600"/>
              </a:spcAft>
              <a:buFont typeface="Arial" panose="020B0604020202020204" pitchFamily="34" charset="0"/>
              <a:buChar char="•"/>
            </a:pPr>
            <a:r>
              <a:rPr kumimoji="1" lang="en-US" altLang="ja-JP" sz="2000" dirty="0" smtClean="0">
                <a:latin typeface="Arial" pitchFamily="34" charset="0"/>
                <a:cs typeface="Arial" pitchFamily="34" charset="0"/>
              </a:rPr>
              <a:t>Overall mean score is 3.45, which is under “fair” category.</a:t>
            </a:r>
            <a:endParaRPr kumimoji="1" lang="en-US" altLang="ja-JP" sz="2000" dirty="0">
              <a:latin typeface="Arial" pitchFamily="34" charset="0"/>
              <a:cs typeface="Arial" pitchFamily="34" charset="0"/>
            </a:endParaRPr>
          </a:p>
        </p:txBody>
      </p:sp>
      <p:sp>
        <p:nvSpPr>
          <p:cNvPr id="5" name="スライド番号プレースホルダー 4">
            <a:extLst>
              <a:ext uri="{FF2B5EF4-FFF2-40B4-BE49-F238E27FC236}">
                <a16:creationId xmlns="" xmlns:a16="http://schemas.microsoft.com/office/drawing/2014/main" id="{6980EADA-91C5-42FC-8FA2-67C1E95F6770}"/>
              </a:ext>
            </a:extLst>
          </p:cNvPr>
          <p:cNvSpPr>
            <a:spLocks noGrp="1"/>
          </p:cNvSpPr>
          <p:nvPr>
            <p:ph type="sldNum" sz="quarter" idx="12"/>
          </p:nvPr>
        </p:nvSpPr>
        <p:spPr>
          <a:xfrm>
            <a:off x="11233404" y="6373367"/>
            <a:ext cx="685800" cy="365125"/>
          </a:xfrm>
        </p:spPr>
        <p:txBody>
          <a:bodyPr vert="horz" lIns="91440" tIns="45720" rIns="91440" bIns="45720" rtlCol="0" anchor="ctr">
            <a:normAutofit/>
          </a:bodyPr>
          <a:lstStyle/>
          <a:p>
            <a:pPr algn="ctr">
              <a:spcAft>
                <a:spcPts val="600"/>
              </a:spcAft>
            </a:pPr>
            <a:fld id="{958EAFE7-E02C-438B-B0B9-9FF4C705718C}" type="slidenum">
              <a:rPr kumimoji="1" lang="en-US" altLang="ja-JP">
                <a:solidFill>
                  <a:schemeClr val="bg1"/>
                </a:solidFill>
              </a:rPr>
              <a:pPr algn="ctr">
                <a:spcAft>
                  <a:spcPts val="600"/>
                </a:spcAft>
              </a:pPr>
              <a:t>7</a:t>
            </a:fld>
            <a:endParaRPr kumimoji="1" lang="en-US" altLang="ja-JP" dirty="0">
              <a:solidFill>
                <a:schemeClr val="bg1"/>
              </a:solidFill>
            </a:endParaRPr>
          </a:p>
        </p:txBody>
      </p:sp>
      <p:sp>
        <p:nvSpPr>
          <p:cNvPr id="10" name="スライド番号プレースホルダー 4">
            <a:extLst>
              <a:ext uri="{FF2B5EF4-FFF2-40B4-BE49-F238E27FC236}">
                <a16:creationId xmlns="" xmlns:a16="http://schemas.microsoft.com/office/drawing/2014/main" id="{692C80D7-5BC6-4AC1-8A74-A9816BAE3620}"/>
              </a:ext>
            </a:extLst>
          </p:cNvPr>
          <p:cNvSpPr txBox="1">
            <a:spLocks/>
          </p:cNvSpPr>
          <p:nvPr/>
        </p:nvSpPr>
        <p:spPr>
          <a:xfrm>
            <a:off x="11146536" y="6035040"/>
            <a:ext cx="548640" cy="548640"/>
          </a:xfrm>
          <a:prstGeom prst="ellipse">
            <a:avLst/>
          </a:prstGeom>
          <a:solidFill>
            <a:schemeClr val="tx1">
              <a:alpha val="80000"/>
            </a:schemeClr>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fld id="{958EAFE7-E02C-438B-B0B9-9FF4C705718C}" type="slidenum">
              <a:rPr kumimoji="1" lang="en-US" altLang="ja-JP" sz="1200" b="0" i="0" u="none" strike="noStrike" kern="1200" cap="none" spc="0" normalizeH="0" baseline="0" noProof="0" smtClean="0">
                <a:ln>
                  <a:noFill/>
                </a:ln>
                <a:solidFill>
                  <a:schemeClr val="bg1"/>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600"/>
                </a:spcAft>
                <a:buClrTx/>
                <a:buSzTx/>
                <a:buFontTx/>
                <a:buNone/>
                <a:tabLst/>
                <a:defRPr/>
              </a:pPr>
              <a:t>7</a:t>
            </a:fld>
            <a:endParaRPr kumimoji="1" lang="en-US" altLang="ja-JP" sz="1200" b="0" i="0" u="none" strike="noStrike" kern="1200" cap="none" spc="0" normalizeH="0" baseline="0" noProof="0">
              <a:ln>
                <a:noFill/>
              </a:ln>
              <a:solidFill>
                <a:schemeClr val="bg1"/>
              </a:solidFill>
              <a:effectLst/>
              <a:uLnTx/>
              <a:uFillTx/>
              <a:latin typeface="+mn-lt"/>
              <a:ea typeface="+mn-ea"/>
              <a:cs typeface="+mn-cs"/>
            </a:endParaRPr>
          </a:p>
        </p:txBody>
      </p:sp>
      <p:sp>
        <p:nvSpPr>
          <p:cNvPr id="12" name="タイトル 1">
            <a:extLst>
              <a:ext uri="{FF2B5EF4-FFF2-40B4-BE49-F238E27FC236}">
                <a16:creationId xmlns="" xmlns:a16="http://schemas.microsoft.com/office/drawing/2014/main" id="{7559F7ED-CC62-4157-B33F-481FA51BEEFD}"/>
              </a:ext>
            </a:extLst>
          </p:cNvPr>
          <p:cNvSpPr txBox="1">
            <a:spLocks/>
          </p:cNvSpPr>
          <p:nvPr/>
        </p:nvSpPr>
        <p:spPr>
          <a:xfrm>
            <a:off x="6433457" y="244929"/>
            <a:ext cx="5404757" cy="702128"/>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US" altLang="ja-JP" sz="2000" dirty="0" smtClean="0">
                <a:latin typeface="Times New Roman" pitchFamily="18" charset="0"/>
                <a:ea typeface="+mj-ea"/>
                <a:cs typeface="Times New Roman" pitchFamily="18" charset="0"/>
              </a:rPr>
              <a:t>Table 3. Consumer Perception Regarding  Product Aspect of Hydroponic Vegetables</a:t>
            </a:r>
            <a:endParaRPr kumimoji="1" lang="en-US" altLang="ja-JP" sz="2000" i="0" u="none" strike="noStrike" kern="1200" cap="none" spc="0" normalizeH="0" baseline="0" noProof="0" dirty="0">
              <a:ln>
                <a:noFill/>
              </a:ln>
              <a:solidFill>
                <a:schemeClr val="tx1"/>
              </a:solidFill>
              <a:uLnTx/>
              <a:uFillTx/>
              <a:latin typeface="Times New Roman" pitchFamily="18" charset="0"/>
              <a:ea typeface="+mj-ea"/>
              <a:cs typeface="Times New Roman" pitchFamily="18" charset="0"/>
            </a:endParaRPr>
          </a:p>
        </p:txBody>
      </p:sp>
      <p:graphicFrame>
        <p:nvGraphicFramePr>
          <p:cNvPr id="9" name="Table 8"/>
          <p:cNvGraphicFramePr>
            <a:graphicFrameLocks noGrp="1"/>
          </p:cNvGraphicFramePr>
          <p:nvPr/>
        </p:nvGraphicFramePr>
        <p:xfrm>
          <a:off x="6274525" y="983521"/>
          <a:ext cx="5917474" cy="5047488"/>
        </p:xfrm>
        <a:graphic>
          <a:graphicData uri="http://schemas.openxmlformats.org/drawingml/2006/table">
            <a:tbl>
              <a:tblPr/>
              <a:tblGrid>
                <a:gridCol w="557717"/>
                <a:gridCol w="3557395"/>
                <a:gridCol w="713792"/>
                <a:gridCol w="1088570"/>
              </a:tblGrid>
              <a:tr h="244636">
                <a:tc>
                  <a:txBody>
                    <a:bodyPr/>
                    <a:lstStyle/>
                    <a:p>
                      <a:pPr algn="ctr">
                        <a:lnSpc>
                          <a:spcPct val="115000"/>
                        </a:lnSpc>
                        <a:spcAft>
                          <a:spcPts val="0"/>
                        </a:spcAft>
                      </a:pPr>
                      <a:r>
                        <a:rPr lang="en-US" sz="1800">
                          <a:latin typeface="Times New Roman"/>
                          <a:ea typeface="Calibri"/>
                          <a:cs typeface="Times New Roman"/>
                        </a:rPr>
                        <a:t>No</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smtClean="0">
                          <a:latin typeface="Times New Roman"/>
                          <a:ea typeface="Calibri"/>
                          <a:cs typeface="Times New Roman"/>
                        </a:rPr>
                        <a:t>Perception </a:t>
                      </a:r>
                      <a:r>
                        <a:rPr lang="en-US" sz="1800" dirty="0">
                          <a:latin typeface="Times New Roman"/>
                          <a:ea typeface="Calibri"/>
                          <a:cs typeface="Times New Roman"/>
                        </a:rPr>
                        <a:t>of products</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a:latin typeface="Times New Roman"/>
                          <a:ea typeface="Calibri"/>
                          <a:cs typeface="Times New Roman"/>
                        </a:rPr>
                        <a:t>Mean Value</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a:latin typeface="Times New Roman"/>
                          <a:ea typeface="Calibri"/>
                          <a:cs typeface="Times New Roman"/>
                        </a:rPr>
                        <a:t>Category</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33907">
                <a:tc>
                  <a:txBody>
                    <a:bodyPr/>
                    <a:lstStyle/>
                    <a:p>
                      <a:pPr algn="ctr">
                        <a:lnSpc>
                          <a:spcPct val="115000"/>
                        </a:lnSpc>
                        <a:spcAft>
                          <a:spcPts val="0"/>
                        </a:spcAft>
                      </a:pPr>
                      <a:r>
                        <a:rPr lang="en-US" sz="1800" dirty="0">
                          <a:latin typeface="Times New Roman"/>
                          <a:ea typeface="Calibri"/>
                          <a:cs typeface="Times New Roman"/>
                        </a:rPr>
                        <a:t>1</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a:solidFill>
                            <a:srgbClr val="000000"/>
                          </a:solidFill>
                          <a:latin typeface="Times New Roman"/>
                          <a:ea typeface="Times New Roman"/>
                          <a:cs typeface="Times New Roman"/>
                        </a:rPr>
                        <a:t>Hydroponic vegetables are better than conventionally produced ones in taste, safety, and freshness</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d-ID" sz="1800">
                          <a:latin typeface="Times New Roman"/>
                          <a:ea typeface="Calibri"/>
                          <a:cs typeface="Times New Roman"/>
                        </a:rPr>
                        <a:t>3,68</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a:latin typeface="Times New Roman"/>
                          <a:ea typeface="Calibri"/>
                          <a:cs typeface="Times New Roman"/>
                        </a:rPr>
                        <a:t>High</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9271">
                <a:tc>
                  <a:txBody>
                    <a:bodyPr/>
                    <a:lstStyle/>
                    <a:p>
                      <a:pPr algn="ctr">
                        <a:lnSpc>
                          <a:spcPct val="115000"/>
                        </a:lnSpc>
                        <a:spcAft>
                          <a:spcPts val="0"/>
                        </a:spcAft>
                      </a:pPr>
                      <a:r>
                        <a:rPr lang="en-US" sz="1800" dirty="0">
                          <a:latin typeface="Times New Roman"/>
                          <a:ea typeface="Calibri"/>
                          <a:cs typeface="Times New Roman"/>
                        </a:rPr>
                        <a:t>2</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a:solidFill>
                            <a:srgbClr val="000000"/>
                          </a:solidFill>
                          <a:latin typeface="Times New Roman"/>
                          <a:ea typeface="Times New Roman"/>
                          <a:cs typeface="Times New Roman"/>
                        </a:rPr>
                        <a:t>Hydroponic vegetables are always available throughout the year</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d-ID" sz="1800">
                          <a:latin typeface="Times New Roman"/>
                          <a:ea typeface="Calibri"/>
                          <a:cs typeface="Times New Roman"/>
                        </a:rPr>
                        <a:t>3,58</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a:latin typeface="Times New Roman"/>
                          <a:ea typeface="Calibri"/>
                          <a:cs typeface="Times New Roman"/>
                        </a:rPr>
                        <a:t>Fair</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636">
                <a:tc>
                  <a:txBody>
                    <a:bodyPr/>
                    <a:lstStyle/>
                    <a:p>
                      <a:pPr algn="ctr">
                        <a:lnSpc>
                          <a:spcPct val="115000"/>
                        </a:lnSpc>
                        <a:spcAft>
                          <a:spcPts val="0"/>
                        </a:spcAft>
                      </a:pPr>
                      <a:r>
                        <a:rPr lang="en-US" sz="1800" dirty="0">
                          <a:latin typeface="Times New Roman"/>
                          <a:ea typeface="Calibri"/>
                          <a:cs typeface="Times New Roman"/>
                        </a:rPr>
                        <a:t>3</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a:solidFill>
                            <a:srgbClr val="000000"/>
                          </a:solidFill>
                          <a:latin typeface="Times New Roman"/>
                          <a:ea typeface="Times New Roman"/>
                          <a:cs typeface="Times New Roman"/>
                        </a:rPr>
                        <a:t>Price is affordable</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d-ID" sz="1800">
                          <a:latin typeface="Times New Roman"/>
                          <a:ea typeface="Calibri"/>
                          <a:cs typeface="Times New Roman"/>
                        </a:rPr>
                        <a:t>3,3</a:t>
                      </a:r>
                      <a:r>
                        <a:rPr lang="en-US" sz="1800">
                          <a:latin typeface="Times New Roman"/>
                          <a:ea typeface="Calibri"/>
                          <a:cs typeface="Times New Roman"/>
                        </a:rPr>
                        <a:t>0</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a:latin typeface="Times New Roman"/>
                          <a:ea typeface="Calibri"/>
                          <a:cs typeface="Times New Roman"/>
                        </a:rPr>
                        <a:t>Fair</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636">
                <a:tc>
                  <a:txBody>
                    <a:bodyPr/>
                    <a:lstStyle/>
                    <a:p>
                      <a:pPr algn="ctr">
                        <a:lnSpc>
                          <a:spcPct val="115000"/>
                        </a:lnSpc>
                        <a:spcAft>
                          <a:spcPts val="0"/>
                        </a:spcAft>
                      </a:pPr>
                      <a:r>
                        <a:rPr lang="en-US" sz="1800" dirty="0">
                          <a:latin typeface="Times New Roman"/>
                          <a:ea typeface="Calibri"/>
                          <a:cs typeface="Times New Roman"/>
                        </a:rPr>
                        <a:t>4</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a:solidFill>
                            <a:srgbClr val="000000"/>
                          </a:solidFill>
                          <a:latin typeface="Times New Roman"/>
                          <a:ea typeface="Times New Roman"/>
                          <a:cs typeface="Times New Roman"/>
                        </a:rPr>
                        <a:t>Farm or selling outlet is easily accessible</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d-ID" sz="1800">
                          <a:latin typeface="Times New Roman"/>
                          <a:ea typeface="Calibri"/>
                          <a:cs typeface="Times New Roman"/>
                        </a:rPr>
                        <a:t>3,42</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a:latin typeface="Times New Roman"/>
                          <a:ea typeface="Calibri"/>
                          <a:cs typeface="Times New Roman"/>
                        </a:rPr>
                        <a:t>Fair</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244636">
                <a:tc>
                  <a:txBody>
                    <a:bodyPr/>
                    <a:lstStyle/>
                    <a:p>
                      <a:pPr algn="ctr">
                        <a:lnSpc>
                          <a:spcPct val="115000"/>
                        </a:lnSpc>
                        <a:spcAft>
                          <a:spcPts val="0"/>
                        </a:spcAft>
                      </a:pPr>
                      <a:r>
                        <a:rPr lang="en-US" sz="1800" dirty="0">
                          <a:latin typeface="Times New Roman"/>
                          <a:ea typeface="Calibri"/>
                          <a:cs typeface="Times New Roman"/>
                        </a:rPr>
                        <a:t>5</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a:solidFill>
                            <a:srgbClr val="000000"/>
                          </a:solidFill>
                          <a:latin typeface="Times New Roman"/>
                          <a:ea typeface="Times New Roman"/>
                          <a:cs typeface="Times New Roman"/>
                        </a:rPr>
                        <a:t>Home delivery is available</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d-ID" sz="1800">
                          <a:latin typeface="Times New Roman"/>
                          <a:ea typeface="Calibri"/>
                          <a:cs typeface="Times New Roman"/>
                        </a:rPr>
                        <a:t>3,32</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a:latin typeface="Times New Roman"/>
                          <a:ea typeface="Calibri"/>
                          <a:cs typeface="Times New Roman"/>
                        </a:rPr>
                        <a:t>Fair</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9271">
                <a:tc>
                  <a:txBody>
                    <a:bodyPr/>
                    <a:lstStyle/>
                    <a:p>
                      <a:pPr algn="ctr">
                        <a:lnSpc>
                          <a:spcPct val="115000"/>
                        </a:lnSpc>
                        <a:spcAft>
                          <a:spcPts val="0"/>
                        </a:spcAft>
                      </a:pPr>
                      <a:r>
                        <a:rPr lang="en-US" sz="1800" dirty="0">
                          <a:latin typeface="Times New Roman"/>
                          <a:ea typeface="Calibri"/>
                          <a:cs typeface="Times New Roman"/>
                        </a:rPr>
                        <a:t>6</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a:solidFill>
                            <a:srgbClr val="000000"/>
                          </a:solidFill>
                          <a:latin typeface="Times New Roman"/>
                          <a:ea typeface="Times New Roman"/>
                          <a:cs typeface="Times New Roman"/>
                        </a:rPr>
                        <a:t>Farm operator or owner are friendly and responsive to customers</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d-ID" sz="1800">
                          <a:latin typeface="Times New Roman"/>
                          <a:ea typeface="Calibri"/>
                          <a:cs typeface="Times New Roman"/>
                        </a:rPr>
                        <a:t>3,27</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a:latin typeface="Times New Roman"/>
                          <a:ea typeface="Calibri"/>
                          <a:cs typeface="Times New Roman"/>
                        </a:rPr>
                        <a:t>Fair</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489271">
                <a:tc>
                  <a:txBody>
                    <a:bodyPr/>
                    <a:lstStyle/>
                    <a:p>
                      <a:pPr algn="ctr">
                        <a:lnSpc>
                          <a:spcPct val="115000"/>
                        </a:lnSpc>
                        <a:spcAft>
                          <a:spcPts val="0"/>
                        </a:spcAft>
                      </a:pPr>
                      <a:r>
                        <a:rPr lang="en-US" sz="1800" dirty="0">
                          <a:latin typeface="Times New Roman"/>
                          <a:ea typeface="Calibri"/>
                          <a:cs typeface="Times New Roman"/>
                        </a:rPr>
                        <a:t>7</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pPr>
                      <a:r>
                        <a:rPr lang="en-US" sz="1800">
                          <a:solidFill>
                            <a:srgbClr val="000000"/>
                          </a:solidFill>
                          <a:latin typeface="Times New Roman"/>
                          <a:ea typeface="Times New Roman"/>
                          <a:cs typeface="Times New Roman"/>
                        </a:rPr>
                        <a:t>Information about hydroponic vegetables from various sources is sufficient </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id-ID" sz="1800">
                          <a:latin typeface="Times New Roman"/>
                          <a:ea typeface="Calibri"/>
                          <a:cs typeface="Times New Roman"/>
                        </a:rPr>
                        <a:t>3,55</a:t>
                      </a:r>
                      <a:endParaRPr lang="en-US" sz="18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1800" dirty="0">
                          <a:latin typeface="Times New Roman"/>
                          <a:ea typeface="Calibri"/>
                          <a:cs typeface="Times New Roman"/>
                        </a:rPr>
                        <a:t>Fair</a:t>
                      </a:r>
                      <a:endParaRPr lang="en-US" sz="18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3" name="フッター プレースホルダー 3">
            <a:extLst>
              <a:ext uri="{FF2B5EF4-FFF2-40B4-BE49-F238E27FC236}">
                <a16:creationId xmlns="" xmlns:a16="http://schemas.microsoft.com/office/drawing/2014/main" id="{1EFC3616-8510-44A8-80DD-2C187E4954AD}"/>
              </a:ext>
            </a:extLst>
          </p:cNvPr>
          <p:cNvSpPr txBox="1">
            <a:spLocks/>
          </p:cNvSpPr>
          <p:nvPr/>
        </p:nvSpPr>
        <p:spPr>
          <a:xfrm>
            <a:off x="1529108" y="6272455"/>
            <a:ext cx="9050623" cy="3651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The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3th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International Conference on </a:t>
            </a:r>
            <a:r>
              <a:rPr kumimoji="0" lang="en-US" altLang="ja-JP" sz="1600" dirty="0" smtClean="0">
                <a:latin typeface="Calibri" panose="020F0502020204030204"/>
              </a:rPr>
              <a:t>Earth Science and Energy,  17</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November 2021</a:t>
            </a:r>
            <a:endParaRPr kumimoji="0" lang="en-US" altLang="ja-JP" sz="1600" b="0" i="0" u="none" strike="noStrike" kern="1200" cap="none" spc="0" normalizeH="0" baseline="0" noProof="0" dirty="0">
              <a:ln>
                <a:noFill/>
              </a:ln>
              <a:solidFill>
                <a:schemeClr val="tx1"/>
              </a:solidFill>
              <a:effectLst/>
              <a:uLnTx/>
              <a:uFillTx/>
              <a:latin typeface="Calibri" panose="020F0502020204030204"/>
              <a:ea typeface="+mn-ea"/>
              <a:cs typeface="+mn-cs"/>
            </a:endParaRPr>
          </a:p>
        </p:txBody>
      </p:sp>
    </p:spTree>
    <p:extLst>
      <p:ext uri="{BB962C8B-B14F-4D97-AF65-F5344CB8AC3E}">
        <p14:creationId xmlns="" xmlns:p14="http://schemas.microsoft.com/office/powerpoint/2010/main" val="614352531"/>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タイトル 1">
            <a:extLst>
              <a:ext uri="{FF2B5EF4-FFF2-40B4-BE49-F238E27FC236}">
                <a16:creationId xmlns="" xmlns:a16="http://schemas.microsoft.com/office/drawing/2014/main" id="{7559F7ED-CC62-4157-B33F-481FA51BEEFD}"/>
              </a:ext>
            </a:extLst>
          </p:cNvPr>
          <p:cNvSpPr>
            <a:spLocks noGrp="1"/>
          </p:cNvSpPr>
          <p:nvPr>
            <p:ph type="title"/>
          </p:nvPr>
        </p:nvSpPr>
        <p:spPr>
          <a:xfrm>
            <a:off x="0" y="293914"/>
            <a:ext cx="11441284" cy="685800"/>
          </a:xfrm>
        </p:spPr>
        <p:txBody>
          <a:bodyPr vert="horz" lIns="91440" tIns="45720" rIns="91440" bIns="45720" rtlCol="0" anchor="ctr">
            <a:noAutofit/>
          </a:bodyPr>
          <a:lstStyle/>
          <a:p>
            <a:r>
              <a:rPr kumimoji="1" lang="en-US" altLang="ja-JP" sz="3200" b="1" dirty="0" smtClean="0">
                <a:effectLst>
                  <a:outerShdw blurRad="38100" dist="38100" dir="2700000" algn="tl">
                    <a:srgbClr val="000000">
                      <a:alpha val="43137"/>
                    </a:srgbClr>
                  </a:outerShdw>
                </a:effectLst>
                <a:latin typeface="Arial" panose="020B0604020202020204" pitchFamily="34" charset="0"/>
                <a:cs typeface="Arial" panose="020B0604020202020204" pitchFamily="34" charset="0"/>
              </a:rPr>
              <a:t>  RESULTS </a:t>
            </a:r>
            <a:r>
              <a:rPr kumimoji="1" lang="en-US" altLang="ja-JP" sz="3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AND DISCUSSION</a:t>
            </a:r>
          </a:p>
        </p:txBody>
      </p:sp>
      <p:sp>
        <p:nvSpPr>
          <p:cNvPr id="11" name="テキスト ボックス 10">
            <a:extLst>
              <a:ext uri="{FF2B5EF4-FFF2-40B4-BE49-F238E27FC236}">
                <a16:creationId xmlns="" xmlns:a16="http://schemas.microsoft.com/office/drawing/2014/main" id="{6F75CE7A-ECAD-48FD-A331-9088AB21A667}"/>
              </a:ext>
            </a:extLst>
          </p:cNvPr>
          <p:cNvSpPr txBox="1"/>
          <p:nvPr/>
        </p:nvSpPr>
        <p:spPr>
          <a:xfrm>
            <a:off x="1" y="1208314"/>
            <a:ext cx="6096000" cy="4857881"/>
          </a:xfrm>
          <a:prstGeom prst="rect">
            <a:avLst/>
          </a:prstGeom>
        </p:spPr>
        <p:txBody>
          <a:bodyPr vert="horz" lIns="91440" tIns="45720" rIns="91440" bIns="45720" rtlCol="0">
            <a:noAutofit/>
          </a:bodyPr>
          <a:lstStyle/>
          <a:p>
            <a:pPr marL="285750" indent="-228600">
              <a:lnSpc>
                <a:spcPct val="90000"/>
              </a:lnSpc>
              <a:spcAft>
                <a:spcPts val="600"/>
              </a:spcAft>
              <a:buFont typeface="Wingdings" pitchFamily="2" charset="2"/>
              <a:buChar char="§"/>
            </a:pPr>
            <a:endParaRPr lang="en-US" sz="2200" dirty="0" smtClean="0">
              <a:latin typeface="Times New Roman" pitchFamily="18" charset="0"/>
              <a:ea typeface="Calibri"/>
              <a:cs typeface="Times New Roman" pitchFamily="18" charset="0"/>
            </a:endParaRPr>
          </a:p>
          <a:p>
            <a:pPr marL="285750" indent="-228600">
              <a:lnSpc>
                <a:spcPct val="90000"/>
              </a:lnSpc>
              <a:spcAft>
                <a:spcPts val="600"/>
              </a:spcAft>
              <a:buFont typeface="Wingdings" pitchFamily="2" charset="2"/>
              <a:buChar char="§"/>
            </a:pPr>
            <a:endParaRPr lang="en-US" sz="2200" dirty="0" smtClean="0">
              <a:latin typeface="Times New Roman" pitchFamily="18" charset="0"/>
              <a:ea typeface="Calibri"/>
              <a:cs typeface="Times New Roman" pitchFamily="18" charset="0"/>
            </a:endParaRPr>
          </a:p>
          <a:p>
            <a:pPr marL="285750" indent="-228600">
              <a:lnSpc>
                <a:spcPct val="90000"/>
              </a:lnSpc>
              <a:spcAft>
                <a:spcPts val="600"/>
              </a:spcAft>
              <a:buFont typeface="Wingdings" pitchFamily="2" charset="2"/>
              <a:buChar char="§"/>
            </a:pPr>
            <a:endParaRPr lang="en-US" sz="2200" dirty="0" smtClean="0">
              <a:latin typeface="Times New Roman" pitchFamily="18" charset="0"/>
              <a:ea typeface="Calibri"/>
              <a:cs typeface="Times New Roman" pitchFamily="18" charset="0"/>
            </a:endParaRPr>
          </a:p>
          <a:p>
            <a:pPr marL="285750" indent="-228600">
              <a:lnSpc>
                <a:spcPct val="90000"/>
              </a:lnSpc>
              <a:spcAft>
                <a:spcPts val="600"/>
              </a:spcAft>
              <a:buFont typeface="Wingdings" pitchFamily="2" charset="2"/>
              <a:buChar char="§"/>
            </a:pPr>
            <a:r>
              <a:rPr lang="en-US" sz="2200" dirty="0" smtClean="0">
                <a:latin typeface="Times New Roman" pitchFamily="18" charset="0"/>
                <a:ea typeface="Calibri"/>
                <a:cs typeface="Times New Roman" pitchFamily="18" charset="0"/>
              </a:rPr>
              <a:t>There is no statistically significant relationship between Socioeconomic Characteristics and Consumer Perception Toward Hydroponic Vegetables.</a:t>
            </a:r>
          </a:p>
          <a:p>
            <a:pPr marL="285750" indent="-228600">
              <a:lnSpc>
                <a:spcPct val="90000"/>
              </a:lnSpc>
              <a:spcAft>
                <a:spcPts val="600"/>
              </a:spcAft>
              <a:buFont typeface="Wingdings" pitchFamily="2" charset="2"/>
              <a:buChar char="§"/>
            </a:pPr>
            <a:r>
              <a:rPr lang="en-US" sz="2200" dirty="0" smtClean="0">
                <a:latin typeface="Times New Roman" pitchFamily="18" charset="0"/>
                <a:ea typeface="Calibri"/>
                <a:cs typeface="Times New Roman" pitchFamily="18" charset="0"/>
              </a:rPr>
              <a:t>Favorable perception might be related to the Covid-19 pandemic. Also, respondents were hydroponic vegetable consumers who have consumed regularly hydroponic vegetables.</a:t>
            </a:r>
          </a:p>
          <a:p>
            <a:pPr marL="285750" indent="-228600">
              <a:lnSpc>
                <a:spcPct val="90000"/>
              </a:lnSpc>
              <a:spcAft>
                <a:spcPts val="600"/>
              </a:spcAft>
              <a:buFont typeface="Wingdings" pitchFamily="2" charset="2"/>
              <a:buChar char="§"/>
            </a:pPr>
            <a:endParaRPr lang="en-US" sz="2200" dirty="0">
              <a:latin typeface="Times New Roman" pitchFamily="18" charset="0"/>
              <a:ea typeface="Calibri"/>
              <a:cs typeface="Times New Roman" pitchFamily="18" charset="0"/>
            </a:endParaRPr>
          </a:p>
        </p:txBody>
      </p:sp>
      <p:sp>
        <p:nvSpPr>
          <p:cNvPr id="5" name="スライド番号プレースホルダー 4">
            <a:extLst>
              <a:ext uri="{FF2B5EF4-FFF2-40B4-BE49-F238E27FC236}">
                <a16:creationId xmlns="" xmlns:a16="http://schemas.microsoft.com/office/drawing/2014/main" id="{6980EADA-91C5-42FC-8FA2-67C1E95F6770}"/>
              </a:ext>
            </a:extLst>
          </p:cNvPr>
          <p:cNvSpPr>
            <a:spLocks noGrp="1"/>
          </p:cNvSpPr>
          <p:nvPr>
            <p:ph type="sldNum" sz="quarter" idx="12"/>
          </p:nvPr>
        </p:nvSpPr>
        <p:spPr>
          <a:xfrm>
            <a:off x="11233404" y="6373367"/>
            <a:ext cx="685800" cy="365125"/>
          </a:xfrm>
        </p:spPr>
        <p:txBody>
          <a:bodyPr vert="horz" lIns="91440" tIns="45720" rIns="91440" bIns="45720" rtlCol="0" anchor="ctr">
            <a:normAutofit/>
          </a:bodyPr>
          <a:lstStyle/>
          <a:p>
            <a:pPr algn="ctr">
              <a:spcAft>
                <a:spcPts val="600"/>
              </a:spcAft>
            </a:pPr>
            <a:fld id="{958EAFE7-E02C-438B-B0B9-9FF4C705718C}" type="slidenum">
              <a:rPr kumimoji="1" lang="en-US" altLang="ja-JP">
                <a:solidFill>
                  <a:schemeClr val="bg1"/>
                </a:solidFill>
              </a:rPr>
              <a:pPr algn="ctr">
                <a:spcAft>
                  <a:spcPts val="600"/>
                </a:spcAft>
              </a:pPr>
              <a:t>8</a:t>
            </a:fld>
            <a:endParaRPr kumimoji="1" lang="en-US" altLang="ja-JP" dirty="0">
              <a:solidFill>
                <a:schemeClr val="bg1"/>
              </a:solidFill>
            </a:endParaRPr>
          </a:p>
        </p:txBody>
      </p:sp>
      <p:sp>
        <p:nvSpPr>
          <p:cNvPr id="16" name="スライド番号プレースホルダー 4">
            <a:extLst>
              <a:ext uri="{FF2B5EF4-FFF2-40B4-BE49-F238E27FC236}">
                <a16:creationId xmlns="" xmlns:a16="http://schemas.microsoft.com/office/drawing/2014/main" id="{692C80D7-5BC6-4AC1-8A74-A9816BAE3620}"/>
              </a:ext>
            </a:extLst>
          </p:cNvPr>
          <p:cNvSpPr txBox="1">
            <a:spLocks/>
          </p:cNvSpPr>
          <p:nvPr/>
        </p:nvSpPr>
        <p:spPr>
          <a:xfrm>
            <a:off x="11643360" y="6309360"/>
            <a:ext cx="548640" cy="548640"/>
          </a:xfrm>
          <a:prstGeom prst="ellipse">
            <a:avLst/>
          </a:prstGeom>
          <a:solidFill>
            <a:schemeClr val="tx1">
              <a:alpha val="80000"/>
            </a:schemeClr>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fld id="{958EAFE7-E02C-438B-B0B9-9FF4C705718C}" type="slidenum">
              <a:rPr kumimoji="1" lang="en-US" altLang="ja-JP" sz="1200" b="0" i="0" u="none" strike="noStrike" kern="1200" cap="none" spc="0" normalizeH="0" baseline="0" noProof="0" smtClean="0">
                <a:ln>
                  <a:noFill/>
                </a:ln>
                <a:solidFill>
                  <a:schemeClr val="bg1"/>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600"/>
                </a:spcAft>
                <a:buClrTx/>
                <a:buSzTx/>
                <a:buFontTx/>
                <a:buNone/>
                <a:tabLst/>
                <a:defRPr/>
              </a:pPr>
              <a:t>8</a:t>
            </a:fld>
            <a:endParaRPr kumimoji="1" lang="en-US" altLang="ja-JP" sz="1200" b="0" i="0" u="none" strike="noStrike" kern="1200" cap="none" spc="0" normalizeH="0" baseline="0" noProof="0" dirty="0">
              <a:ln>
                <a:noFill/>
              </a:ln>
              <a:solidFill>
                <a:schemeClr val="bg1"/>
              </a:solidFill>
              <a:effectLst/>
              <a:uLnTx/>
              <a:uFillTx/>
              <a:latin typeface="+mn-lt"/>
              <a:ea typeface="+mn-ea"/>
              <a:cs typeface="+mn-cs"/>
            </a:endParaRPr>
          </a:p>
        </p:txBody>
      </p:sp>
      <p:sp>
        <p:nvSpPr>
          <p:cNvPr id="18" name="タイトル 1">
            <a:extLst>
              <a:ext uri="{FF2B5EF4-FFF2-40B4-BE49-F238E27FC236}">
                <a16:creationId xmlns="" xmlns:a16="http://schemas.microsoft.com/office/drawing/2014/main" id="{7559F7ED-CC62-4157-B33F-481FA51BEEFD}"/>
              </a:ext>
            </a:extLst>
          </p:cNvPr>
          <p:cNvSpPr txBox="1">
            <a:spLocks/>
          </p:cNvSpPr>
          <p:nvPr/>
        </p:nvSpPr>
        <p:spPr>
          <a:xfrm>
            <a:off x="6041571" y="751114"/>
            <a:ext cx="6150429" cy="326571"/>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90000"/>
              </a:lnSpc>
              <a:spcBef>
                <a:spcPct val="0"/>
              </a:spcBef>
              <a:spcAft>
                <a:spcPts val="0"/>
              </a:spcAft>
              <a:buClrTx/>
              <a:buSzTx/>
              <a:buFontTx/>
              <a:buNone/>
              <a:tabLst/>
              <a:defRPr/>
            </a:pPr>
            <a:r>
              <a:rPr lang="en-US" altLang="ja-JP" sz="2400" dirty="0" smtClean="0">
                <a:latin typeface="Times New Roman" pitchFamily="18" charset="0"/>
                <a:ea typeface="+mj-ea"/>
                <a:cs typeface="Times New Roman" pitchFamily="18" charset="0"/>
              </a:rPr>
              <a:t>Table 4. Results of Chi Square Test Between Socioeconomic Characteristics and Consumer Perception</a:t>
            </a:r>
            <a:endParaRPr kumimoji="1" lang="en-US" altLang="ja-JP" sz="2400" i="0" u="none" strike="noStrike" kern="1200" cap="none" spc="0" normalizeH="0" baseline="0" noProof="0" dirty="0">
              <a:ln>
                <a:noFill/>
              </a:ln>
              <a:solidFill>
                <a:schemeClr val="tx1"/>
              </a:solidFill>
              <a:uLnTx/>
              <a:uFillTx/>
              <a:latin typeface="Times New Roman" pitchFamily="18" charset="0"/>
              <a:ea typeface="+mj-ea"/>
              <a:cs typeface="Times New Roman" pitchFamily="18" charset="0"/>
            </a:endParaRPr>
          </a:p>
        </p:txBody>
      </p:sp>
      <p:graphicFrame>
        <p:nvGraphicFramePr>
          <p:cNvPr id="9" name="Table 8"/>
          <p:cNvGraphicFramePr>
            <a:graphicFrameLocks noGrp="1"/>
          </p:cNvGraphicFramePr>
          <p:nvPr/>
        </p:nvGraphicFramePr>
        <p:xfrm>
          <a:off x="6225540" y="1497328"/>
          <a:ext cx="5966460" cy="4658543"/>
        </p:xfrm>
        <a:graphic>
          <a:graphicData uri="http://schemas.openxmlformats.org/drawingml/2006/table">
            <a:tbl>
              <a:tblPr/>
              <a:tblGrid>
                <a:gridCol w="709601"/>
                <a:gridCol w="3836655"/>
                <a:gridCol w="1420204"/>
              </a:tblGrid>
              <a:tr h="975877">
                <a:tc>
                  <a:txBody>
                    <a:bodyPr/>
                    <a:lstStyle/>
                    <a:p>
                      <a:pPr algn="ctr">
                        <a:lnSpc>
                          <a:spcPct val="115000"/>
                        </a:lnSpc>
                        <a:spcAft>
                          <a:spcPts val="0"/>
                        </a:spcAft>
                      </a:pPr>
                      <a:r>
                        <a:rPr lang="en-US" sz="2400" dirty="0">
                          <a:latin typeface="Times New Roman"/>
                          <a:ea typeface="Calibri"/>
                          <a:cs typeface="Times New Roman"/>
                        </a:rPr>
                        <a:t>No</a:t>
                      </a:r>
                      <a:endParaRPr lang="en-US"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400" dirty="0" smtClean="0">
                          <a:latin typeface="Times New Roman"/>
                          <a:ea typeface="Calibri"/>
                          <a:cs typeface="Times New Roman"/>
                        </a:rPr>
                        <a:t>Socio-economic</a:t>
                      </a:r>
                      <a:r>
                        <a:rPr lang="en-US" sz="2400" baseline="0" dirty="0" smtClean="0">
                          <a:latin typeface="Times New Roman"/>
                          <a:ea typeface="Calibri"/>
                          <a:cs typeface="Times New Roman"/>
                        </a:rPr>
                        <a:t> characteristics</a:t>
                      </a:r>
                      <a:endParaRPr lang="en-US"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400" dirty="0">
                          <a:latin typeface="Times New Roman"/>
                          <a:ea typeface="Calibri"/>
                          <a:cs typeface="Times New Roman"/>
                        </a:rPr>
                        <a:t>Category</a:t>
                      </a:r>
                      <a:endParaRPr lang="en-US"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2263">
                <a:tc>
                  <a:txBody>
                    <a:bodyPr/>
                    <a:lstStyle/>
                    <a:p>
                      <a:pPr>
                        <a:lnSpc>
                          <a:spcPct val="115000"/>
                        </a:lnSpc>
                        <a:spcAft>
                          <a:spcPts val="0"/>
                        </a:spcAft>
                      </a:pPr>
                      <a:r>
                        <a:rPr lang="en-US" sz="2400">
                          <a:latin typeface="Times New Roman"/>
                          <a:ea typeface="Calibri"/>
                          <a:cs typeface="Times New Roman"/>
                        </a:rPr>
                        <a:t>1</a:t>
                      </a:r>
                      <a:endParaRPr lang="en-US" sz="2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2400" dirty="0" smtClean="0">
                          <a:solidFill>
                            <a:srgbClr val="202124"/>
                          </a:solidFill>
                          <a:latin typeface="Times New Roman"/>
                          <a:ea typeface="Calibri"/>
                          <a:cs typeface="Times New Roman"/>
                        </a:rPr>
                        <a:t>Family</a:t>
                      </a:r>
                      <a:r>
                        <a:rPr lang="en-US" sz="2400" baseline="0" dirty="0" smtClean="0">
                          <a:solidFill>
                            <a:srgbClr val="202124"/>
                          </a:solidFill>
                          <a:latin typeface="Times New Roman"/>
                          <a:ea typeface="Calibri"/>
                          <a:cs typeface="Times New Roman"/>
                        </a:rPr>
                        <a:t> size</a:t>
                      </a:r>
                      <a:endParaRPr lang="en-US"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400" dirty="0" smtClean="0">
                          <a:latin typeface="Times New Roman"/>
                          <a:ea typeface="Calibri"/>
                          <a:cs typeface="Times New Roman"/>
                        </a:rPr>
                        <a:t>NS</a:t>
                      </a:r>
                      <a:endParaRPr lang="en-US"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2263">
                <a:tc>
                  <a:txBody>
                    <a:bodyPr/>
                    <a:lstStyle/>
                    <a:p>
                      <a:pPr>
                        <a:lnSpc>
                          <a:spcPct val="115000"/>
                        </a:lnSpc>
                        <a:spcAft>
                          <a:spcPts val="0"/>
                        </a:spcAft>
                      </a:pPr>
                      <a:r>
                        <a:rPr lang="en-US" sz="2400">
                          <a:latin typeface="Times New Roman"/>
                          <a:ea typeface="Calibri"/>
                          <a:cs typeface="Times New Roman"/>
                        </a:rPr>
                        <a:t>2</a:t>
                      </a:r>
                      <a:endParaRPr lang="en-US" sz="2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2400" dirty="0" smtClean="0">
                          <a:latin typeface="Calibri"/>
                          <a:ea typeface="Calibri"/>
                          <a:cs typeface="Times New Roman"/>
                        </a:rPr>
                        <a:t>Education</a:t>
                      </a:r>
                      <a:endParaRPr lang="en-US"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400" smtClean="0">
                          <a:latin typeface="Times New Roman"/>
                          <a:ea typeface="Calibri"/>
                          <a:cs typeface="Times New Roman"/>
                        </a:rPr>
                        <a:t>NS</a:t>
                      </a:r>
                      <a:endParaRPr lang="en-US"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02263">
                <a:tc>
                  <a:txBody>
                    <a:bodyPr/>
                    <a:lstStyle/>
                    <a:p>
                      <a:pPr>
                        <a:lnSpc>
                          <a:spcPct val="115000"/>
                        </a:lnSpc>
                        <a:spcAft>
                          <a:spcPts val="0"/>
                        </a:spcAft>
                      </a:pPr>
                      <a:r>
                        <a:rPr lang="en-US" sz="2400">
                          <a:latin typeface="Times New Roman"/>
                          <a:ea typeface="Calibri"/>
                          <a:cs typeface="Times New Roman"/>
                        </a:rPr>
                        <a:t>3</a:t>
                      </a:r>
                      <a:endParaRPr lang="en-US" sz="2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2400" dirty="0" smtClean="0">
                          <a:solidFill>
                            <a:srgbClr val="202124"/>
                          </a:solidFill>
                          <a:latin typeface="Times New Roman"/>
                          <a:ea typeface="Times New Roman"/>
                          <a:cs typeface="Times New Roman"/>
                        </a:rPr>
                        <a:t>Income</a:t>
                      </a:r>
                      <a:endParaRPr lang="en-US"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400" smtClean="0">
                          <a:latin typeface="Times New Roman"/>
                          <a:ea typeface="Calibri"/>
                          <a:cs typeface="Times New Roman"/>
                        </a:rPr>
                        <a:t>NS</a:t>
                      </a:r>
                      <a:endParaRPr lang="en-US"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975877">
                <a:tc>
                  <a:txBody>
                    <a:bodyPr/>
                    <a:lstStyle/>
                    <a:p>
                      <a:pPr>
                        <a:lnSpc>
                          <a:spcPct val="115000"/>
                        </a:lnSpc>
                        <a:spcAft>
                          <a:spcPts val="0"/>
                        </a:spcAft>
                      </a:pPr>
                      <a:r>
                        <a:rPr lang="en-US" sz="2400">
                          <a:latin typeface="Times New Roman"/>
                          <a:ea typeface="Calibri"/>
                          <a:cs typeface="Times New Roman"/>
                        </a:rPr>
                        <a:t>4</a:t>
                      </a:r>
                      <a:endParaRPr lang="en-US" sz="240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15000"/>
                        </a:lnSpc>
                        <a:spcAft>
                          <a:spcPts val="0"/>
                        </a:spcAft>
                        <a:tabLst>
                          <a:tab pos="581660" algn="l"/>
                          <a:tab pos="1163320" algn="l"/>
                          <a:tab pos="1744980" algn="l"/>
                          <a:tab pos="2326640" algn="l"/>
                          <a:tab pos="2908300" algn="l"/>
                          <a:tab pos="3489960" algn="l"/>
                          <a:tab pos="4071620" algn="l"/>
                          <a:tab pos="4653280" algn="l"/>
                          <a:tab pos="5234940" algn="l"/>
                          <a:tab pos="5816600" algn="l"/>
                          <a:tab pos="6398260" algn="l"/>
                          <a:tab pos="6979920" algn="l"/>
                          <a:tab pos="7561580" algn="l"/>
                          <a:tab pos="8143240" algn="l"/>
                          <a:tab pos="8724900" algn="l"/>
                          <a:tab pos="9306560" algn="l"/>
                        </a:tabLst>
                      </a:pPr>
                      <a:r>
                        <a:rPr lang="en-US" sz="2400" dirty="0" smtClean="0">
                          <a:solidFill>
                            <a:srgbClr val="202124"/>
                          </a:solidFill>
                          <a:latin typeface="Times New Roman"/>
                          <a:ea typeface="Calibri"/>
                          <a:cs typeface="Times New Roman"/>
                        </a:rPr>
                        <a:t>Distance</a:t>
                      </a:r>
                      <a:r>
                        <a:rPr lang="en-US" sz="2400" baseline="0" dirty="0" smtClean="0">
                          <a:solidFill>
                            <a:srgbClr val="202124"/>
                          </a:solidFill>
                          <a:latin typeface="Times New Roman"/>
                          <a:ea typeface="Calibri"/>
                          <a:cs typeface="Times New Roman"/>
                        </a:rPr>
                        <a:t> from house to hydroponic farm</a:t>
                      </a:r>
                      <a:endParaRPr lang="en-US"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15000"/>
                        </a:lnSpc>
                        <a:spcAft>
                          <a:spcPts val="0"/>
                        </a:spcAft>
                      </a:pPr>
                      <a:r>
                        <a:rPr lang="en-US" sz="2400" dirty="0" smtClean="0">
                          <a:latin typeface="Times New Roman"/>
                          <a:ea typeface="Calibri"/>
                          <a:cs typeface="Times New Roman"/>
                        </a:rPr>
                        <a:t>NS</a:t>
                      </a:r>
                      <a:endParaRPr lang="en-US" sz="2400" dirty="0">
                        <a:latin typeface="Calibri"/>
                        <a:ea typeface="Calibri"/>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10" name="フッター プレースホルダー 3">
            <a:extLst>
              <a:ext uri="{FF2B5EF4-FFF2-40B4-BE49-F238E27FC236}">
                <a16:creationId xmlns="" xmlns:a16="http://schemas.microsoft.com/office/drawing/2014/main" id="{1EFC3616-8510-44A8-80DD-2C187E4954AD}"/>
              </a:ext>
            </a:extLst>
          </p:cNvPr>
          <p:cNvSpPr txBox="1">
            <a:spLocks/>
          </p:cNvSpPr>
          <p:nvPr/>
        </p:nvSpPr>
        <p:spPr>
          <a:xfrm>
            <a:off x="1529108" y="6288220"/>
            <a:ext cx="9050623" cy="3651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The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3th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International Conference on </a:t>
            </a:r>
            <a:r>
              <a:rPr kumimoji="0" lang="en-US" altLang="ja-JP" sz="1600" dirty="0" smtClean="0">
                <a:latin typeface="Calibri" panose="020F0502020204030204"/>
              </a:rPr>
              <a:t>Earth Science and Energy,  17</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November 2021</a:t>
            </a:r>
            <a:endParaRPr kumimoji="0" lang="en-US" altLang="ja-JP" sz="1600" b="0" i="0" u="none" strike="noStrike" kern="1200" cap="none" spc="0" normalizeH="0" baseline="0" noProof="0" dirty="0">
              <a:ln>
                <a:noFill/>
              </a:ln>
              <a:solidFill>
                <a:schemeClr val="tx1"/>
              </a:solidFill>
              <a:effectLst/>
              <a:uLnTx/>
              <a:uFillTx/>
              <a:latin typeface="Calibri" panose="020F0502020204030204"/>
              <a:ea typeface="+mn-ea"/>
              <a:cs typeface="+mn-cs"/>
            </a:endParaRPr>
          </a:p>
        </p:txBody>
      </p:sp>
    </p:spTree>
    <p:extLst>
      <p:ext uri="{BB962C8B-B14F-4D97-AF65-F5344CB8AC3E}">
        <p14:creationId xmlns="" xmlns:p14="http://schemas.microsoft.com/office/powerpoint/2010/main" val="61435253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48" name="Rectangle 34">
            <a:extLst>
              <a:ext uri="{FF2B5EF4-FFF2-40B4-BE49-F238E27FC236}">
                <a16:creationId xmlns="" xmlns:a16="http://schemas.microsoft.com/office/drawing/2014/main" id="{117AB3D3-3C9C-4DED-809A-78734805B895}"/>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0"/>
            <a:ext cx="12191999" cy="6857365"/>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タイトル 1">
            <a:extLst>
              <a:ext uri="{FF2B5EF4-FFF2-40B4-BE49-F238E27FC236}">
                <a16:creationId xmlns="" xmlns:a16="http://schemas.microsoft.com/office/drawing/2014/main" id="{8EAEC466-3022-429A-BAAF-25B16CA5B7F0}"/>
              </a:ext>
            </a:extLst>
          </p:cNvPr>
          <p:cNvSpPr>
            <a:spLocks noGrp="1"/>
          </p:cNvSpPr>
          <p:nvPr>
            <p:ph type="title"/>
          </p:nvPr>
        </p:nvSpPr>
        <p:spPr>
          <a:xfrm>
            <a:off x="793662" y="386930"/>
            <a:ext cx="10066122" cy="935684"/>
          </a:xfrm>
        </p:spPr>
        <p:txBody>
          <a:bodyPr anchor="b">
            <a:normAutofit/>
          </a:bodyPr>
          <a:lstStyle/>
          <a:p>
            <a:pPr algn="ctr"/>
            <a:r>
              <a:rPr kumimoji="1" lang="en-US" altLang="ja-JP" sz="32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CONCLUSION AND SUGGESTION</a:t>
            </a:r>
            <a:endParaRPr kumimoji="1" lang="ja-JP" altLang="en-US" sz="3200" b="1">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9" name="Rectangle 38">
            <a:extLst>
              <a:ext uri="{FF2B5EF4-FFF2-40B4-BE49-F238E27FC236}">
                <a16:creationId xmlns="" xmlns:a16="http://schemas.microsoft.com/office/drawing/2014/main" id="{E659831F-0D9A-4C63-9EBB-8435B85A440F}"/>
              </a:ext>
              <a:ext uri="{C183D7F6-B498-43B3-948B-1728B52AA6E4}">
                <adec:decorative xmlns=""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 xmlns:p16="http://schemas.microsoft.com/office/powerpoint/2015/main" val="1"/>
              </p:ext>
            </p:extLst>
          </p:nvPr>
        </p:nvSpPr>
        <p:spPr>
          <a:xfrm>
            <a:off x="0" y="2203079"/>
            <a:ext cx="11383362" cy="4267991"/>
          </a:xfrm>
          <a:prstGeom prst="rect">
            <a:avLst/>
          </a:prstGeom>
          <a:solidFill>
            <a:schemeClr val="bg1"/>
          </a:solidFill>
          <a:ln>
            <a:noFill/>
          </a:ln>
          <a:effectLst>
            <a:outerShdw blurRad="139700" dist="127000" dir="5400000" algn="t" rotWithShape="0">
              <a:prstClr val="black">
                <a:alpha val="15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 name="コンテンツ プレースホルダー 2">
            <a:extLst>
              <a:ext uri="{FF2B5EF4-FFF2-40B4-BE49-F238E27FC236}">
                <a16:creationId xmlns="" xmlns:a16="http://schemas.microsoft.com/office/drawing/2014/main" id="{D3EADE1A-A99E-47E7-8C27-ED225BED42EE}"/>
              </a:ext>
            </a:extLst>
          </p:cNvPr>
          <p:cNvSpPr>
            <a:spLocks noGrp="1"/>
          </p:cNvSpPr>
          <p:nvPr>
            <p:ph idx="1"/>
          </p:nvPr>
        </p:nvSpPr>
        <p:spPr>
          <a:xfrm>
            <a:off x="482502" y="1609274"/>
            <a:ext cx="11226995" cy="4562925"/>
          </a:xfrm>
        </p:spPr>
        <p:txBody>
          <a:bodyPr anchor="ctr">
            <a:noAutofit/>
          </a:bodyPr>
          <a:lstStyle/>
          <a:p>
            <a:pPr>
              <a:buFont typeface="Wingdings" panose="05000000000000000000" pitchFamily="2" charset="2"/>
              <a:buChar char="Ø"/>
            </a:pPr>
            <a:r>
              <a:rPr lang="en-US" sz="2400" dirty="0" smtClean="0">
                <a:latin typeface="Arial" pitchFamily="34" charset="0"/>
                <a:cs typeface="Arial" pitchFamily="34" charset="0"/>
              </a:rPr>
              <a:t>Consumer perception toward hydroponic vegetables is favorable from health and environmental aspects, but only at the “fair” level from the “product” aspect.</a:t>
            </a:r>
          </a:p>
          <a:p>
            <a:pPr>
              <a:buFont typeface="Wingdings" panose="05000000000000000000" pitchFamily="2" charset="2"/>
              <a:buChar char="Ø"/>
            </a:pPr>
            <a:r>
              <a:rPr lang="en-US" sz="2400" dirty="0" smtClean="0">
                <a:latin typeface="Arial" pitchFamily="34" charset="0"/>
                <a:cs typeface="Arial" pitchFamily="34" charset="0"/>
              </a:rPr>
              <a:t>Overall, the perception is “favorable.” This might be due to respondents being regular consumers of hydroponic, and the emergence of Covid-19 pandemic.</a:t>
            </a:r>
          </a:p>
          <a:p>
            <a:pPr>
              <a:buFont typeface="Wingdings" panose="05000000000000000000" pitchFamily="2" charset="2"/>
              <a:buChar char="Ø"/>
            </a:pPr>
            <a:r>
              <a:rPr lang="en-US" sz="2400" dirty="0" smtClean="0">
                <a:latin typeface="Arial" pitchFamily="34" charset="0"/>
                <a:cs typeface="Arial" pitchFamily="34" charset="0"/>
              </a:rPr>
              <a:t> </a:t>
            </a:r>
            <a:r>
              <a:rPr lang="en-US" sz="2400" dirty="0" smtClean="0">
                <a:latin typeface="Arial" pitchFamily="34" charset="0"/>
                <a:ea typeface="Calibri"/>
                <a:cs typeface="Arial" pitchFamily="34" charset="0"/>
              </a:rPr>
              <a:t>There is no statistically significant relationship between Socioeconomic Characteristics and Consumer Perception Toward Hydroponic Vegetables.</a:t>
            </a:r>
          </a:p>
          <a:p>
            <a:pPr>
              <a:buFont typeface="Wingdings" panose="05000000000000000000" pitchFamily="2" charset="2"/>
              <a:buChar char="Ø"/>
            </a:pPr>
            <a:r>
              <a:rPr lang="en-US" sz="2400" dirty="0" smtClean="0">
                <a:latin typeface="Arial" pitchFamily="34" charset="0"/>
                <a:cs typeface="Arial" pitchFamily="34" charset="0"/>
              </a:rPr>
              <a:t>Further researches are needed to assess to what extent such favorable perception towards hydroponic vegetables has connections with the Covid-19 pandemic, which makes consumers are more concerned with health and environmental aspects of their diet.  </a:t>
            </a:r>
          </a:p>
          <a:p>
            <a:pPr>
              <a:buFont typeface="Wingdings" panose="05000000000000000000" pitchFamily="2" charset="2"/>
              <a:buChar char="Ø"/>
            </a:pPr>
            <a:endParaRPr lang="en-US" sz="2400" dirty="0" smtClean="0">
              <a:latin typeface="Arial" pitchFamily="34" charset="0"/>
              <a:ea typeface="Calibri"/>
              <a:cs typeface="Arial" pitchFamily="34" charset="0"/>
            </a:endParaRPr>
          </a:p>
        </p:txBody>
      </p:sp>
      <p:sp>
        <p:nvSpPr>
          <p:cNvPr id="5" name="スライド番号プレースホルダー 4">
            <a:extLst>
              <a:ext uri="{FF2B5EF4-FFF2-40B4-BE49-F238E27FC236}">
                <a16:creationId xmlns="" xmlns:a16="http://schemas.microsoft.com/office/drawing/2014/main" id="{5C5E855E-3AED-4AFC-ABB1-0B0AB72C49BE}"/>
              </a:ext>
            </a:extLst>
          </p:cNvPr>
          <p:cNvSpPr>
            <a:spLocks noGrp="1"/>
          </p:cNvSpPr>
          <p:nvPr>
            <p:ph type="sldNum" sz="quarter" idx="12"/>
          </p:nvPr>
        </p:nvSpPr>
        <p:spPr>
          <a:xfrm>
            <a:off x="8610600" y="6492240"/>
            <a:ext cx="2743200" cy="365125"/>
          </a:xfrm>
        </p:spPr>
        <p:txBody>
          <a:bodyPr>
            <a:normAutofit/>
          </a:bodyPr>
          <a:lstStyle/>
          <a:p>
            <a:pPr>
              <a:spcAft>
                <a:spcPts val="600"/>
              </a:spcAft>
            </a:pPr>
            <a:fld id="{958EAFE7-E02C-438B-B0B9-9FF4C705718C}" type="slidenum">
              <a:rPr kumimoji="1" lang="ja-JP" altLang="en-US"/>
              <a:pPr>
                <a:spcAft>
                  <a:spcPts val="600"/>
                </a:spcAft>
              </a:pPr>
              <a:t>9</a:t>
            </a:fld>
            <a:endParaRPr kumimoji="1" lang="ja-JP" altLang="en-US" dirty="0"/>
          </a:p>
        </p:txBody>
      </p:sp>
      <p:sp>
        <p:nvSpPr>
          <p:cNvPr id="12" name="スライド番号プレースホルダー 4">
            <a:extLst>
              <a:ext uri="{FF2B5EF4-FFF2-40B4-BE49-F238E27FC236}">
                <a16:creationId xmlns="" xmlns:a16="http://schemas.microsoft.com/office/drawing/2014/main" id="{692C80D7-5BC6-4AC1-8A74-A9816BAE3620}"/>
              </a:ext>
            </a:extLst>
          </p:cNvPr>
          <p:cNvSpPr txBox="1">
            <a:spLocks/>
          </p:cNvSpPr>
          <p:nvPr/>
        </p:nvSpPr>
        <p:spPr>
          <a:xfrm>
            <a:off x="11146536" y="6035040"/>
            <a:ext cx="548640" cy="548640"/>
          </a:xfrm>
          <a:prstGeom prst="ellipse">
            <a:avLst/>
          </a:prstGeom>
          <a:solidFill>
            <a:schemeClr val="tx1">
              <a:alpha val="80000"/>
            </a:schemeClr>
          </a:solidFill>
        </p:spPr>
        <p:txBody>
          <a:bodyPr vert="horz" lIns="91440" tIns="45720" rIns="91440" bIns="45720" rtlCol="0" anchor="ctr">
            <a:normAutofit/>
          </a:bodyPr>
          <a:lstStyle/>
          <a:p>
            <a:pPr marL="0" marR="0" lvl="0" indent="0" algn="ctr" defTabSz="914400" rtl="0" eaLnBrk="1" fontAlgn="auto" latinLnBrk="0" hangingPunct="1">
              <a:lnSpc>
                <a:spcPct val="100000"/>
              </a:lnSpc>
              <a:spcBef>
                <a:spcPts val="0"/>
              </a:spcBef>
              <a:spcAft>
                <a:spcPts val="600"/>
              </a:spcAft>
              <a:buClrTx/>
              <a:buSzTx/>
              <a:buFontTx/>
              <a:buNone/>
              <a:tabLst/>
              <a:defRPr/>
            </a:pPr>
            <a:fld id="{958EAFE7-E02C-438B-B0B9-9FF4C705718C}" type="slidenum">
              <a:rPr kumimoji="1" lang="en-US" altLang="ja-JP" sz="1200" b="0" i="0" u="none" strike="noStrike" kern="1200" cap="none" spc="0" normalizeH="0" baseline="0" noProof="0" smtClean="0">
                <a:ln>
                  <a:noFill/>
                </a:ln>
                <a:solidFill>
                  <a:schemeClr val="bg1"/>
                </a:solidFill>
                <a:effectLst/>
                <a:uLnTx/>
                <a:uFillTx/>
                <a:latin typeface="+mn-lt"/>
                <a:ea typeface="+mn-ea"/>
                <a:cs typeface="+mn-cs"/>
              </a:rPr>
              <a:pPr marL="0" marR="0" lvl="0" indent="0" algn="ctr" defTabSz="914400" rtl="0" eaLnBrk="1" fontAlgn="auto" latinLnBrk="0" hangingPunct="1">
                <a:lnSpc>
                  <a:spcPct val="100000"/>
                </a:lnSpc>
                <a:spcBef>
                  <a:spcPts val="0"/>
                </a:spcBef>
                <a:spcAft>
                  <a:spcPts val="600"/>
                </a:spcAft>
                <a:buClrTx/>
                <a:buSzTx/>
                <a:buFontTx/>
                <a:buNone/>
                <a:tabLst/>
                <a:defRPr/>
              </a:pPr>
              <a:t>9</a:t>
            </a:fld>
            <a:endParaRPr kumimoji="1" lang="en-US" altLang="ja-JP" sz="1200" b="0" i="0" u="none" strike="noStrike" kern="1200" cap="none" spc="0" normalizeH="0" baseline="0" noProof="0">
              <a:ln>
                <a:noFill/>
              </a:ln>
              <a:solidFill>
                <a:schemeClr val="bg1"/>
              </a:solidFill>
              <a:effectLst/>
              <a:uLnTx/>
              <a:uFillTx/>
              <a:latin typeface="+mn-lt"/>
              <a:ea typeface="+mn-ea"/>
              <a:cs typeface="+mn-cs"/>
            </a:endParaRPr>
          </a:p>
        </p:txBody>
      </p:sp>
      <p:sp>
        <p:nvSpPr>
          <p:cNvPr id="9" name="フッター プレースホルダー 3">
            <a:extLst>
              <a:ext uri="{FF2B5EF4-FFF2-40B4-BE49-F238E27FC236}">
                <a16:creationId xmlns="" xmlns:a16="http://schemas.microsoft.com/office/drawing/2014/main" id="{1EFC3616-8510-44A8-80DD-2C187E4954AD}"/>
              </a:ext>
            </a:extLst>
          </p:cNvPr>
          <p:cNvSpPr txBox="1">
            <a:spLocks/>
          </p:cNvSpPr>
          <p:nvPr/>
        </p:nvSpPr>
        <p:spPr>
          <a:xfrm>
            <a:off x="1529108" y="6209393"/>
            <a:ext cx="9050623" cy="365125"/>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90000"/>
              </a:lnSpc>
              <a:spcBef>
                <a:spcPts val="0"/>
              </a:spcBef>
              <a:spcAft>
                <a:spcPts val="600"/>
              </a:spcAft>
              <a:buClrTx/>
              <a:buSzTx/>
              <a:buFontTx/>
              <a:buNone/>
              <a:tabLst/>
              <a:defRPr/>
            </a:pP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The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3th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International Conference on </a:t>
            </a:r>
            <a:r>
              <a:rPr kumimoji="0" lang="en-US" altLang="ja-JP" sz="1600" dirty="0" smtClean="0">
                <a:latin typeface="Calibri" panose="020F0502020204030204"/>
              </a:rPr>
              <a:t>Earth Science and Energy,  17</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  </a:t>
            </a:r>
            <a:r>
              <a:rPr kumimoji="0" lang="en-US" altLang="ja-JP" sz="1600" b="0" i="0" u="none" strike="noStrike" kern="1200" cap="none" spc="0" normalizeH="0" baseline="0" noProof="0" dirty="0" smtClean="0">
                <a:ln>
                  <a:noFill/>
                </a:ln>
                <a:solidFill>
                  <a:schemeClr val="tx1"/>
                </a:solidFill>
                <a:effectLst/>
                <a:uLnTx/>
                <a:uFillTx/>
                <a:latin typeface="Calibri" panose="020F0502020204030204"/>
                <a:ea typeface="+mn-ea"/>
                <a:cs typeface="+mn-cs"/>
              </a:rPr>
              <a:t>November 2021</a:t>
            </a:r>
            <a:endParaRPr kumimoji="0" lang="en-US" altLang="ja-JP" sz="1600" b="0" i="0" u="none" strike="noStrike" kern="1200" cap="none" spc="0" normalizeH="0" baseline="0" noProof="0" dirty="0">
              <a:ln>
                <a:noFill/>
              </a:ln>
              <a:solidFill>
                <a:schemeClr val="tx1"/>
              </a:solidFill>
              <a:effectLst/>
              <a:uLnTx/>
              <a:uFillTx/>
              <a:latin typeface="Calibri" panose="020F0502020204030204"/>
              <a:ea typeface="+mn-ea"/>
              <a:cs typeface="+mn-cs"/>
            </a:endParaRPr>
          </a:p>
        </p:txBody>
      </p:sp>
    </p:spTree>
    <p:extLst>
      <p:ext uri="{BB962C8B-B14F-4D97-AF65-F5344CB8AC3E}">
        <p14:creationId xmlns="" xmlns:p14="http://schemas.microsoft.com/office/powerpoint/2010/main" val="207507350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12385</TotalTime>
  <Words>1272</Words>
  <Application>Microsoft Office PowerPoint</Application>
  <PresentationFormat>Custom</PresentationFormat>
  <Paragraphs>169</Paragraphs>
  <Slides>10</Slides>
  <Notes>1</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テーマ</vt:lpstr>
      <vt:lpstr>Consumer Perception Towards Hydroponic Vegetables </vt:lpstr>
      <vt:lpstr>INTRODUCTION</vt:lpstr>
      <vt:lpstr>INTRODUCTION</vt:lpstr>
      <vt:lpstr>Materials and Method</vt:lpstr>
      <vt:lpstr>RESULTS AND DISCUSSION</vt:lpstr>
      <vt:lpstr>RESULTS AND DISCUSSION</vt:lpstr>
      <vt:lpstr>RESULTS AND DISCUSSION</vt:lpstr>
      <vt:lpstr>  RESULTS AND DISCUSSION</vt:lpstr>
      <vt:lpstr>CONCLUSION AND SUGGESTION</vt:lpstr>
      <vt:lpstr>Slide 10</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TITLE</dc:title>
  <dc:creator>Bff 3717</dc:creator>
  <cp:lastModifiedBy>Windows 10</cp:lastModifiedBy>
  <cp:revision>79</cp:revision>
  <dcterms:created xsi:type="dcterms:W3CDTF">2020-09-11T09:29:38Z</dcterms:created>
  <dcterms:modified xsi:type="dcterms:W3CDTF">2021-11-16T04:22:46Z</dcterms:modified>
</cp:coreProperties>
</file>